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y="5143500" cx="9144000"/>
  <p:notesSz cx="6858000" cy="9144000"/>
  <p:embeddedFontLst>
    <p:embeddedFont>
      <p:font typeface="Amatic SC"/>
      <p:regular r:id="rId69"/>
      <p:bold r:id="rId70"/>
    </p:embeddedFont>
    <p:embeddedFont>
      <p:font typeface="Source Code Pro"/>
      <p:regular r:id="rId71"/>
      <p:bold r:id="rId72"/>
    </p:embeddedFont>
    <p:embeddedFont>
      <p:font typeface="Source Code Pro Medium"/>
      <p:regular r:id="rId73"/>
      <p:bold r:id="rId74"/>
    </p:embeddedFont>
    <p:embeddedFont>
      <p:font typeface="Shojumaru"/>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Ivan Mes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A0E192F-8EC4-419C-833A-3E0FCAE150A1}">
  <a:tblStyle styleId="{6A0E192F-8EC4-419C-833A-3E0FCAE150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SourceCodeProMedium-regular.fntdata"/><Relationship Id="rId72" Type="http://schemas.openxmlformats.org/officeDocument/2006/relationships/font" Target="fonts/SourceCodePro-bold.fntdata"/><Relationship Id="rId31" Type="http://schemas.openxmlformats.org/officeDocument/2006/relationships/slide" Target="slides/slide24.xml"/><Relationship Id="rId75" Type="http://schemas.openxmlformats.org/officeDocument/2006/relationships/font" Target="fonts/Shojumaru-regular.fntdata"/><Relationship Id="rId30" Type="http://schemas.openxmlformats.org/officeDocument/2006/relationships/slide" Target="slides/slide23.xml"/><Relationship Id="rId74" Type="http://schemas.openxmlformats.org/officeDocument/2006/relationships/font" Target="fonts/SourceCodeProMedium-bold.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SourceCodePro-regular.fntdata"/><Relationship Id="rId70" Type="http://schemas.openxmlformats.org/officeDocument/2006/relationships/font" Target="fonts/AmaticSC-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maticSC-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1-07T13:46:23.342">
    <p:pos x="6000" y="0"/>
    <p:text>Intentad rascar algo más, las retroalimentaciones cuesta sacarlas pero estoy seguro de que hay algunas más (sobretodo negativas)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11-07T13:47:33.243">
    <p:pos x="6000" y="0"/>
    <p:text>Muy bien las reglas fundacionales.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55459509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55459509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3c39c215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3c39c215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3c39c215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3c39c215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6acdd35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6acdd35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5dd186d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5dd186d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668d3821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668d3821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3c39c215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3c39c215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6732f809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6732f809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668d382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668d382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4309d1b3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4309d1b3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43c39c215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3c39c215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4309d1b3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4309d1b3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668d3821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668d3821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4309d1b3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4309d1b3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668d3821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668d3821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6732f809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6732f809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6732f80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6732f80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5dd186df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5dd186df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5dd186d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5dd186d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6acdd35b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6acdd35b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5dd186df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5dd186df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3c39c215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3c39c215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6bd03b1f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6bd03b1f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5dd186df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5dd186df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69706b9d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69706b9d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421036e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421036e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421036ea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421036ea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3c39c215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3c39c215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6732f80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6732f80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4309d1b3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4309d1b3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4309d1b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4309d1b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4309d1b3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4309d1b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5d2a4b9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5d2a4b9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3c39c215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3c39c215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435f054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435f054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4441fa1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4441fa1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4441fa11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4441fa1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435f054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435f054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4441fa1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44441fa1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44441fa1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44441fa1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3c39c215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3c39c215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3c39c215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3c39c215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3c812d4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43c812d4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5d2a4b90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5d2a4b9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3c812d4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3c812d4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695f56f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695f56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469a16aa2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69a16aa2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43c812d4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3c812d4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3c812d4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3c812d4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3c812d49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3c812d49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69a16aa2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69a16aa2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469a16aa2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69a16aa2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4441fa11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4441fa11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43df98a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43df98a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3c39c215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3c39c215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43c39c215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43c39c215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43c39c215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43c39c215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5545950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5545950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55459509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55459509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55459509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55459509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comments" Target="../comments/comment1.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comments" Target="../comments/comment2.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0" y="0"/>
            <a:ext cx="9144004" cy="5143500"/>
          </a:xfrm>
          <a:prstGeom prst="rect">
            <a:avLst/>
          </a:prstGeom>
          <a:noFill/>
          <a:ln>
            <a:noFill/>
          </a:ln>
        </p:spPr>
      </p:pic>
      <p:pic>
        <p:nvPicPr>
          <p:cNvPr id="57" name="Google Shape;57;p13"/>
          <p:cNvPicPr preferRelativeResize="0"/>
          <p:nvPr/>
        </p:nvPicPr>
        <p:blipFill>
          <a:blip r:embed="rId4">
            <a:alphaModFix/>
          </a:blip>
          <a:stretch>
            <a:fillRect/>
          </a:stretch>
        </p:blipFill>
        <p:spPr>
          <a:xfrm>
            <a:off x="-426077" y="482225"/>
            <a:ext cx="5480171" cy="3874250"/>
          </a:xfrm>
          <a:prstGeom prst="rect">
            <a:avLst/>
          </a:prstGeom>
          <a:noFill/>
          <a:ln>
            <a:noFill/>
          </a:ln>
        </p:spPr>
      </p:pic>
      <p:sp>
        <p:nvSpPr>
          <p:cNvPr id="58" name="Google Shape;58;p13"/>
          <p:cNvSpPr txBox="1"/>
          <p:nvPr>
            <p:ph type="ctrTitle"/>
          </p:nvPr>
        </p:nvSpPr>
        <p:spPr>
          <a:xfrm>
            <a:off x="1354288" y="1074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000">
                <a:latin typeface="Shojumaru"/>
                <a:ea typeface="Shojumaru"/>
                <a:cs typeface="Shojumaru"/>
                <a:sym typeface="Shojumaru"/>
              </a:rPr>
              <a:t>GDD:Samsara</a:t>
            </a:r>
            <a:endParaRPr sz="4000">
              <a:latin typeface="Shojumaru"/>
              <a:ea typeface="Shojumaru"/>
              <a:cs typeface="Shojumaru"/>
              <a:sym typeface="Shojumaru"/>
            </a:endParaRPr>
          </a:p>
        </p:txBody>
      </p:sp>
      <p:sp>
        <p:nvSpPr>
          <p:cNvPr id="59" name="Google Shape;59;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Teapot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2"/>
          <p:cNvPicPr preferRelativeResize="0"/>
          <p:nvPr/>
        </p:nvPicPr>
        <p:blipFill>
          <a:blip r:embed="rId3">
            <a:alphaModFix/>
          </a:blip>
          <a:stretch>
            <a:fillRect/>
          </a:stretch>
        </p:blipFill>
        <p:spPr>
          <a:xfrm>
            <a:off x="0" y="0"/>
            <a:ext cx="9144004" cy="5143500"/>
          </a:xfrm>
          <a:prstGeom prst="rect">
            <a:avLst/>
          </a:prstGeom>
          <a:noFill/>
          <a:ln>
            <a:noFill/>
          </a:ln>
        </p:spPr>
      </p:pic>
      <p:sp>
        <p:nvSpPr>
          <p:cNvPr id="125" name="Google Shape;125;p22"/>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Historia</a:t>
            </a:r>
            <a:endParaRPr sz="3000">
              <a:latin typeface="Shojumaru"/>
              <a:ea typeface="Shojumaru"/>
              <a:cs typeface="Shojumaru"/>
              <a:sym typeface="Shojumaru"/>
            </a:endParaRPr>
          </a:p>
        </p:txBody>
      </p:sp>
      <p:sp>
        <p:nvSpPr>
          <p:cNvPr id="126" name="Google Shape;126;p22"/>
          <p:cNvSpPr txBox="1"/>
          <p:nvPr>
            <p:ph idx="1" type="body"/>
          </p:nvPr>
        </p:nvSpPr>
        <p:spPr>
          <a:xfrm>
            <a:off x="743400" y="1228675"/>
            <a:ext cx="7643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200">
                <a:solidFill>
                  <a:schemeClr val="accent1"/>
                </a:solidFill>
              </a:rPr>
              <a:t>El Pasado de Sam:</a:t>
            </a:r>
            <a:r>
              <a:rPr lang="es" sz="1200">
                <a:solidFill>
                  <a:schemeClr val="accent1"/>
                </a:solidFill>
                <a:latin typeface="Source Code Pro Medium"/>
                <a:ea typeface="Source Code Pro Medium"/>
                <a:cs typeface="Source Code Pro Medium"/>
                <a:sym typeface="Source Code Pro Medium"/>
              </a:rPr>
              <a:t> Sam era una diosa de la guerra que reinaba los mundos del Samsara, era cruel, sanguinaria y odiaba a los cobardes. Entonces </a:t>
            </a:r>
            <a:r>
              <a:rPr lang="es" sz="1200">
                <a:solidFill>
                  <a:schemeClr val="accent1"/>
                </a:solidFill>
                <a:latin typeface="Source Code Pro Medium"/>
                <a:ea typeface="Source Code Pro Medium"/>
                <a:cs typeface="Source Code Pro Medium"/>
                <a:sym typeface="Source Code Pro Medium"/>
              </a:rPr>
              <a:t>empezó</a:t>
            </a:r>
            <a:r>
              <a:rPr lang="es" sz="1200">
                <a:solidFill>
                  <a:schemeClr val="accent1"/>
                </a:solidFill>
                <a:latin typeface="Source Code Pro Medium"/>
                <a:ea typeface="Source Code Pro Medium"/>
                <a:cs typeface="Source Code Pro Medium"/>
                <a:sym typeface="Source Code Pro Medium"/>
              </a:rPr>
              <a:t> a matar a aquellos que ella consideraba cobardes, pero un dia, mientras mataba a unos humanos, Buda, que era un dios menor que </a:t>
            </a:r>
            <a:r>
              <a:rPr lang="es" sz="1200">
                <a:solidFill>
                  <a:schemeClr val="accent1"/>
                </a:solidFill>
                <a:latin typeface="Source Code Pro Medium"/>
                <a:ea typeface="Source Code Pro Medium"/>
                <a:cs typeface="Source Code Pro Medium"/>
                <a:sym typeface="Source Code Pro Medium"/>
              </a:rPr>
              <a:t>quería</a:t>
            </a:r>
            <a:r>
              <a:rPr lang="es" sz="1200">
                <a:solidFill>
                  <a:schemeClr val="accent1"/>
                </a:solidFill>
                <a:latin typeface="Source Code Pro Medium"/>
                <a:ea typeface="Source Code Pro Medium"/>
                <a:cs typeface="Source Code Pro Medium"/>
                <a:sym typeface="Source Code Pro Medium"/>
              </a:rPr>
              <a:t> salvar a los inocentes, la </a:t>
            </a:r>
            <a:r>
              <a:rPr lang="es" sz="1200">
                <a:solidFill>
                  <a:schemeClr val="accent1"/>
                </a:solidFill>
                <a:latin typeface="Source Code Pro Medium"/>
                <a:ea typeface="Source Code Pro Medium"/>
                <a:cs typeface="Source Code Pro Medium"/>
                <a:sym typeface="Source Code Pro Medium"/>
              </a:rPr>
              <a:t>atacó</a:t>
            </a:r>
            <a:r>
              <a:rPr lang="es" sz="1200">
                <a:solidFill>
                  <a:schemeClr val="accent1"/>
                </a:solidFill>
                <a:latin typeface="Source Code Pro Medium"/>
                <a:ea typeface="Source Code Pro Medium"/>
                <a:cs typeface="Source Code Pro Medium"/>
                <a:sym typeface="Source Code Pro Medium"/>
              </a:rPr>
              <a:t> por sorpresa y la </a:t>
            </a:r>
            <a:r>
              <a:rPr lang="es" sz="1200">
                <a:solidFill>
                  <a:schemeClr val="accent1"/>
                </a:solidFill>
                <a:latin typeface="Source Code Pro Medium"/>
                <a:ea typeface="Source Code Pro Medium"/>
                <a:cs typeface="Source Code Pro Medium"/>
                <a:sym typeface="Source Code Pro Medium"/>
              </a:rPr>
              <a:t>desterró</a:t>
            </a:r>
            <a:r>
              <a:rPr lang="es" sz="1200">
                <a:solidFill>
                  <a:schemeClr val="accent1"/>
                </a:solidFill>
                <a:latin typeface="Source Code Pro Medium"/>
                <a:ea typeface="Source Code Pro Medium"/>
                <a:cs typeface="Source Code Pro Medium"/>
                <a:sym typeface="Source Code Pro Medium"/>
              </a:rPr>
              <a:t> del mundo de los dioses para castigarla. Sam se fue </a:t>
            </a:r>
            <a:r>
              <a:rPr lang="es" sz="1200">
                <a:solidFill>
                  <a:schemeClr val="accent1"/>
                </a:solidFill>
                <a:latin typeface="Source Code Pro Medium"/>
                <a:ea typeface="Source Code Pro Medium"/>
                <a:cs typeface="Source Code Pro Medium"/>
                <a:sym typeface="Source Code Pro Medium"/>
              </a:rPr>
              <a:t>reencarnando</a:t>
            </a:r>
            <a:r>
              <a:rPr lang="es" sz="1200">
                <a:solidFill>
                  <a:schemeClr val="accent1"/>
                </a:solidFill>
                <a:latin typeface="Source Code Pro Medium"/>
                <a:ea typeface="Source Code Pro Medium"/>
                <a:cs typeface="Source Code Pro Medium"/>
                <a:sym typeface="Source Code Pro Medium"/>
              </a:rPr>
              <a:t> hasta llegar al mundo de los dioses muchas veces, se </a:t>
            </a:r>
            <a:r>
              <a:rPr lang="es" sz="1200">
                <a:solidFill>
                  <a:schemeClr val="accent1"/>
                </a:solidFill>
                <a:latin typeface="Source Code Pro Medium"/>
                <a:ea typeface="Source Code Pro Medium"/>
                <a:cs typeface="Source Code Pro Medium"/>
                <a:sym typeface="Source Code Pro Medium"/>
              </a:rPr>
              <a:t>enfrentó</a:t>
            </a:r>
            <a:r>
              <a:rPr lang="es" sz="1200">
                <a:solidFill>
                  <a:schemeClr val="accent1"/>
                </a:solidFill>
                <a:latin typeface="Source Code Pro Medium"/>
                <a:ea typeface="Source Code Pro Medium"/>
                <a:cs typeface="Source Code Pro Medium"/>
                <a:sym typeface="Source Code Pro Medium"/>
              </a:rPr>
              <a:t> a Buda muchas veces, algunas </a:t>
            </a:r>
            <a:r>
              <a:rPr lang="es" sz="1200">
                <a:solidFill>
                  <a:schemeClr val="accent1"/>
                </a:solidFill>
                <a:latin typeface="Source Code Pro Medium"/>
                <a:ea typeface="Source Code Pro Medium"/>
                <a:cs typeface="Source Code Pro Medium"/>
                <a:sym typeface="Source Code Pro Medium"/>
              </a:rPr>
              <a:t>perdió</a:t>
            </a:r>
            <a:r>
              <a:rPr lang="es" sz="1200">
                <a:solidFill>
                  <a:schemeClr val="accent1"/>
                </a:solidFill>
                <a:latin typeface="Source Code Pro Medium"/>
                <a:ea typeface="Source Code Pro Medium"/>
                <a:cs typeface="Source Code Pro Medium"/>
                <a:sym typeface="Source Code Pro Medium"/>
              </a:rPr>
              <a:t> y otras </a:t>
            </a:r>
            <a:r>
              <a:rPr lang="es" sz="1200">
                <a:solidFill>
                  <a:schemeClr val="accent1"/>
                </a:solidFill>
                <a:latin typeface="Source Code Pro Medium"/>
                <a:ea typeface="Source Code Pro Medium"/>
                <a:cs typeface="Source Code Pro Medium"/>
                <a:sym typeface="Source Code Pro Medium"/>
              </a:rPr>
              <a:t>ganó</a:t>
            </a:r>
            <a:r>
              <a:rPr lang="es" sz="1200">
                <a:solidFill>
                  <a:schemeClr val="accent1"/>
                </a:solidFill>
                <a:latin typeface="Source Code Pro Medium"/>
                <a:ea typeface="Source Code Pro Medium"/>
                <a:cs typeface="Source Code Pro Medium"/>
                <a:sym typeface="Source Code Pro Medium"/>
              </a:rPr>
              <a:t>. Si Sam </a:t>
            </a:r>
            <a:r>
              <a:rPr lang="es" sz="1200">
                <a:solidFill>
                  <a:schemeClr val="accent1"/>
                </a:solidFill>
                <a:latin typeface="Source Code Pro Medium"/>
                <a:ea typeface="Source Code Pro Medium"/>
                <a:cs typeface="Source Code Pro Medium"/>
                <a:sym typeface="Source Code Pro Medium"/>
              </a:rPr>
              <a:t>perdía</a:t>
            </a:r>
            <a:r>
              <a:rPr lang="es" sz="1200">
                <a:solidFill>
                  <a:schemeClr val="accent1"/>
                </a:solidFill>
                <a:latin typeface="Source Code Pro Medium"/>
                <a:ea typeface="Source Code Pro Medium"/>
                <a:cs typeface="Source Code Pro Medium"/>
                <a:sym typeface="Source Code Pro Medium"/>
              </a:rPr>
              <a:t> </a:t>
            </a:r>
            <a:r>
              <a:rPr lang="es" sz="1200">
                <a:solidFill>
                  <a:schemeClr val="accent1"/>
                </a:solidFill>
                <a:latin typeface="Source Code Pro Medium"/>
                <a:ea typeface="Source Code Pro Medium"/>
                <a:cs typeface="Source Code Pro Medium"/>
                <a:sym typeface="Source Code Pro Medium"/>
              </a:rPr>
              <a:t>volvía</a:t>
            </a:r>
            <a:r>
              <a:rPr lang="es" sz="1200">
                <a:solidFill>
                  <a:schemeClr val="accent1"/>
                </a:solidFill>
                <a:latin typeface="Source Code Pro Medium"/>
                <a:ea typeface="Source Code Pro Medium"/>
                <a:cs typeface="Source Code Pro Medium"/>
                <a:sym typeface="Source Code Pro Medium"/>
              </a:rPr>
              <a:t> a renacer como humana y </a:t>
            </a:r>
            <a:r>
              <a:rPr lang="es" sz="1200">
                <a:solidFill>
                  <a:schemeClr val="accent1"/>
                </a:solidFill>
                <a:latin typeface="Source Code Pro Medium"/>
                <a:ea typeface="Source Code Pro Medium"/>
                <a:cs typeface="Source Code Pro Medium"/>
                <a:sym typeface="Source Code Pro Medium"/>
              </a:rPr>
              <a:t>tenía</a:t>
            </a:r>
            <a:r>
              <a:rPr lang="es" sz="1200">
                <a:solidFill>
                  <a:schemeClr val="accent1"/>
                </a:solidFill>
                <a:latin typeface="Source Code Pro Medium"/>
                <a:ea typeface="Source Code Pro Medium"/>
                <a:cs typeface="Source Code Pro Medium"/>
                <a:sym typeface="Source Code Pro Medium"/>
              </a:rPr>
              <a:t> que repetir el proceso. Si Sam derrotaba a Buda lo castigaba de la misma forma, y </a:t>
            </a:r>
            <a:r>
              <a:rPr lang="es" sz="1200">
                <a:solidFill>
                  <a:schemeClr val="accent1"/>
                </a:solidFill>
                <a:latin typeface="Source Code Pro Medium"/>
                <a:ea typeface="Source Code Pro Medium"/>
                <a:cs typeface="Source Code Pro Medium"/>
                <a:sym typeface="Source Code Pro Medium"/>
              </a:rPr>
              <a:t>así</a:t>
            </a:r>
            <a:r>
              <a:rPr lang="es" sz="1200">
                <a:solidFill>
                  <a:schemeClr val="accent1"/>
                </a:solidFill>
                <a:latin typeface="Source Code Pro Medium"/>
                <a:ea typeface="Source Code Pro Medium"/>
                <a:cs typeface="Source Code Pro Medium"/>
                <a:sym typeface="Source Code Pro Medium"/>
              </a:rPr>
              <a:t> Buda la </a:t>
            </a:r>
            <a:r>
              <a:rPr lang="es" sz="1200">
                <a:solidFill>
                  <a:schemeClr val="accent1"/>
                </a:solidFill>
                <a:latin typeface="Source Code Pro Medium"/>
                <a:ea typeface="Source Code Pro Medium"/>
                <a:cs typeface="Source Code Pro Medium"/>
                <a:sym typeface="Source Code Pro Medium"/>
              </a:rPr>
              <a:t>volvió</a:t>
            </a:r>
            <a:r>
              <a:rPr lang="es" sz="1200">
                <a:solidFill>
                  <a:schemeClr val="accent1"/>
                </a:solidFill>
                <a:latin typeface="Source Code Pro Medium"/>
                <a:ea typeface="Source Code Pro Medium"/>
                <a:cs typeface="Source Code Pro Medium"/>
                <a:sym typeface="Source Code Pro Medium"/>
              </a:rPr>
              <a:t> a derrotar muchas veces. Los dos dioses han estado en este ciclo por siglos hasta llegar al inicio del juego.</a:t>
            </a:r>
            <a:endParaRPr sz="12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0" y="0"/>
            <a:ext cx="9144004" cy="5143500"/>
          </a:xfrm>
          <a:prstGeom prst="rect">
            <a:avLst/>
          </a:prstGeom>
          <a:noFill/>
          <a:ln>
            <a:noFill/>
          </a:ln>
        </p:spPr>
      </p:pic>
      <p:sp>
        <p:nvSpPr>
          <p:cNvPr id="132" name="Google Shape;132;p23"/>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Tipos de Jugadores</a:t>
            </a:r>
            <a:endParaRPr sz="3000">
              <a:latin typeface="Shojumaru"/>
              <a:ea typeface="Shojumaru"/>
              <a:cs typeface="Shojumaru"/>
              <a:sym typeface="Shojumaru"/>
            </a:endParaRPr>
          </a:p>
        </p:txBody>
      </p:sp>
      <p:sp>
        <p:nvSpPr>
          <p:cNvPr id="133" name="Google Shape;133;p23"/>
          <p:cNvSpPr txBox="1"/>
          <p:nvPr>
            <p:ph idx="1" type="body"/>
          </p:nvPr>
        </p:nvSpPr>
        <p:spPr>
          <a:xfrm>
            <a:off x="743400" y="1076275"/>
            <a:ext cx="7637400" cy="56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400">
                <a:solidFill>
                  <a:schemeClr val="accent1"/>
                </a:solidFill>
                <a:latin typeface="Source Code Pro Medium"/>
                <a:ea typeface="Source Code Pro Medium"/>
                <a:cs typeface="Source Code Pro Medium"/>
                <a:sym typeface="Source Code Pro Medium"/>
              </a:rPr>
              <a:t>Samsara </a:t>
            </a:r>
            <a:r>
              <a:rPr lang="es" sz="1400">
                <a:solidFill>
                  <a:schemeClr val="accent1"/>
                </a:solidFill>
                <a:latin typeface="Source Code Pro Medium"/>
                <a:ea typeface="Source Code Pro Medium"/>
                <a:cs typeface="Source Code Pro Medium"/>
                <a:sym typeface="Source Code Pro Medium"/>
              </a:rPr>
              <a:t>está</a:t>
            </a:r>
            <a:r>
              <a:rPr lang="es" sz="1400">
                <a:solidFill>
                  <a:schemeClr val="accent1"/>
                </a:solidFill>
                <a:latin typeface="Source Code Pro Medium"/>
                <a:ea typeface="Source Code Pro Medium"/>
                <a:cs typeface="Source Code Pro Medium"/>
                <a:sym typeface="Source Code Pro Medium"/>
              </a:rPr>
              <a:t> dirigido a estos dos tipos de jugadores:</a:t>
            </a:r>
            <a:endParaRPr sz="1400">
              <a:solidFill>
                <a:schemeClr val="accent1"/>
              </a:solidFill>
              <a:latin typeface="Source Code Pro Medium"/>
              <a:ea typeface="Source Code Pro Medium"/>
              <a:cs typeface="Source Code Pro Medium"/>
              <a:sym typeface="Source Code Pro Medium"/>
            </a:endParaRPr>
          </a:p>
        </p:txBody>
      </p:sp>
      <p:graphicFrame>
        <p:nvGraphicFramePr>
          <p:cNvPr id="134" name="Google Shape;134;p23"/>
          <p:cNvGraphicFramePr/>
          <p:nvPr/>
        </p:nvGraphicFramePr>
        <p:xfrm>
          <a:off x="815350" y="1428750"/>
          <a:ext cx="3000000" cy="3000000"/>
        </p:xfrm>
        <a:graphic>
          <a:graphicData uri="http://schemas.openxmlformats.org/drawingml/2006/table">
            <a:tbl>
              <a:tblPr>
                <a:noFill/>
                <a:tableStyleId>{6A0E192F-8EC4-419C-833A-3E0FCAE150A1}</a:tableStyleId>
              </a:tblPr>
              <a:tblGrid>
                <a:gridCol w="3740250"/>
                <a:gridCol w="3740250"/>
              </a:tblGrid>
              <a:tr h="380950">
                <a:tc>
                  <a:txBody>
                    <a:bodyPr>
                      <a:noAutofit/>
                    </a:bodyPr>
                    <a:lstStyle/>
                    <a:p>
                      <a:pPr indent="0" lvl="0" marL="0" rtl="0" algn="ctr">
                        <a:spcBef>
                          <a:spcPts val="0"/>
                        </a:spcBef>
                        <a:spcAft>
                          <a:spcPts val="0"/>
                        </a:spcAft>
                        <a:buNone/>
                      </a:pPr>
                      <a:r>
                        <a:rPr b="1" lang="es">
                          <a:solidFill>
                            <a:schemeClr val="accent1"/>
                          </a:solidFill>
                          <a:latin typeface="Source Code Pro"/>
                          <a:ea typeface="Source Code Pro"/>
                          <a:cs typeface="Source Code Pro"/>
                          <a:sym typeface="Source Code Pro"/>
                        </a:rPr>
                        <a:t>Achievers</a:t>
                      </a:r>
                      <a:endParaRPr b="1">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s">
                          <a:solidFill>
                            <a:schemeClr val="accent1"/>
                          </a:solidFill>
                          <a:latin typeface="Source Code Pro"/>
                          <a:ea typeface="Source Code Pro"/>
                          <a:cs typeface="Source Code Pro"/>
                          <a:sym typeface="Source Code Pro"/>
                        </a:rPr>
                        <a:t>Explorers</a:t>
                      </a:r>
                      <a:endParaRPr b="1">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415375">
                <a:tc>
                  <a:txBody>
                    <a:bodyPr>
                      <a:noAutofit/>
                    </a:bodyPr>
                    <a:lstStyle/>
                    <a:p>
                      <a:pPr indent="-317500" lvl="0" marL="457200" rtl="0" algn="l">
                        <a:spcBef>
                          <a:spcPts val="0"/>
                        </a:spcBef>
                        <a:spcAft>
                          <a:spcPts val="0"/>
                        </a:spcAft>
                        <a:buClr>
                          <a:schemeClr val="accent1"/>
                        </a:buClr>
                        <a:buSzPts val="1400"/>
                        <a:buFont typeface="Source Code Pro Medium"/>
                        <a:buChar char="●"/>
                      </a:pPr>
                      <a:r>
                        <a:rPr lang="es">
                          <a:solidFill>
                            <a:schemeClr val="accent1"/>
                          </a:solidFill>
                          <a:latin typeface="Source Code Pro Medium"/>
                          <a:ea typeface="Source Code Pro Medium"/>
                          <a:cs typeface="Source Code Pro Medium"/>
                          <a:sym typeface="Source Code Pro Medium"/>
                        </a:rPr>
                        <a:t>Samsara </a:t>
                      </a:r>
                      <a:r>
                        <a:rPr lang="es">
                          <a:solidFill>
                            <a:schemeClr val="accent1"/>
                          </a:solidFill>
                          <a:latin typeface="Source Code Pro Medium"/>
                          <a:ea typeface="Source Code Pro Medium"/>
                          <a:cs typeface="Source Code Pro Medium"/>
                          <a:sym typeface="Source Code Pro Medium"/>
                        </a:rPr>
                        <a:t>presentará</a:t>
                      </a:r>
                      <a:r>
                        <a:rPr lang="es">
                          <a:solidFill>
                            <a:schemeClr val="accent1"/>
                          </a:solidFill>
                          <a:latin typeface="Source Code Pro Medium"/>
                          <a:ea typeface="Source Code Pro Medium"/>
                          <a:cs typeface="Source Code Pro Medium"/>
                          <a:sym typeface="Source Code Pro Medium"/>
                        </a:rPr>
                        <a:t> un reto para los jugadores, lo que </a:t>
                      </a:r>
                      <a:r>
                        <a:rPr lang="es">
                          <a:solidFill>
                            <a:schemeClr val="accent1"/>
                          </a:solidFill>
                          <a:latin typeface="Source Code Pro Medium"/>
                          <a:ea typeface="Source Code Pro Medium"/>
                          <a:cs typeface="Source Code Pro Medium"/>
                          <a:sym typeface="Source Code Pro Medium"/>
                        </a:rPr>
                        <a:t>atraerá</a:t>
                      </a:r>
                      <a:r>
                        <a:rPr lang="es">
                          <a:solidFill>
                            <a:schemeClr val="accent1"/>
                          </a:solidFill>
                          <a:latin typeface="Source Code Pro Medium"/>
                          <a:ea typeface="Source Code Pro Medium"/>
                          <a:cs typeface="Source Code Pro Medium"/>
                          <a:sym typeface="Source Code Pro Medium"/>
                        </a:rPr>
                        <a:t> a este tipo de jugadores.</a:t>
                      </a:r>
                      <a:endParaRPr>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a:solidFill>
                            <a:schemeClr val="accent1"/>
                          </a:solidFill>
                          <a:latin typeface="Source Code Pro Medium"/>
                          <a:ea typeface="Source Code Pro Medium"/>
                          <a:cs typeface="Source Code Pro Medium"/>
                          <a:sym typeface="Source Code Pro Medium"/>
                        </a:rPr>
                        <a:t>Este tipo de jugadores disfrutaran de perfeccionar sus habilidades con el sistema de combate.</a:t>
                      </a:r>
                      <a:endParaRPr>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317500" lvl="0" marL="457200" rtl="0" algn="l">
                        <a:spcBef>
                          <a:spcPts val="0"/>
                        </a:spcBef>
                        <a:spcAft>
                          <a:spcPts val="0"/>
                        </a:spcAft>
                        <a:buClr>
                          <a:schemeClr val="accent1"/>
                        </a:buClr>
                        <a:buSzPts val="1400"/>
                        <a:buFont typeface="Source Code Pro Medium"/>
                        <a:buChar char="●"/>
                      </a:pPr>
                      <a:r>
                        <a:rPr lang="es">
                          <a:solidFill>
                            <a:schemeClr val="accent1"/>
                          </a:solidFill>
                          <a:latin typeface="Source Code Pro Medium"/>
                          <a:ea typeface="Source Code Pro Medium"/>
                          <a:cs typeface="Source Code Pro Medium"/>
                          <a:sym typeface="Source Code Pro Medium"/>
                        </a:rPr>
                        <a:t>El pasado de Sam </a:t>
                      </a:r>
                      <a:r>
                        <a:rPr lang="es">
                          <a:solidFill>
                            <a:schemeClr val="accent1"/>
                          </a:solidFill>
                          <a:latin typeface="Source Code Pro Medium"/>
                          <a:ea typeface="Source Code Pro Medium"/>
                          <a:cs typeface="Source Code Pro Medium"/>
                          <a:sym typeface="Source Code Pro Medium"/>
                        </a:rPr>
                        <a:t>será</a:t>
                      </a:r>
                      <a:r>
                        <a:rPr lang="es">
                          <a:solidFill>
                            <a:schemeClr val="accent1"/>
                          </a:solidFill>
                          <a:latin typeface="Source Code Pro Medium"/>
                          <a:ea typeface="Source Code Pro Medium"/>
                          <a:cs typeface="Source Code Pro Medium"/>
                          <a:sym typeface="Source Code Pro Medium"/>
                        </a:rPr>
                        <a:t> un misterio que estos jugadores querrán desvelar.</a:t>
                      </a:r>
                      <a:endParaRPr>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a:solidFill>
                            <a:schemeClr val="accent1"/>
                          </a:solidFill>
                          <a:latin typeface="Source Code Pro Medium"/>
                          <a:ea typeface="Source Code Pro Medium"/>
                          <a:cs typeface="Source Code Pro Medium"/>
                          <a:sym typeface="Source Code Pro Medium"/>
                        </a:rPr>
                        <a:t>Descubrir los diferentes mundos y escenarios de Samsara </a:t>
                      </a:r>
                      <a:r>
                        <a:rPr lang="es">
                          <a:solidFill>
                            <a:schemeClr val="accent1"/>
                          </a:solidFill>
                          <a:latin typeface="Source Code Pro Medium"/>
                          <a:ea typeface="Source Code Pro Medium"/>
                          <a:cs typeface="Source Code Pro Medium"/>
                          <a:sym typeface="Source Code Pro Medium"/>
                        </a:rPr>
                        <a:t>atraerá</a:t>
                      </a:r>
                      <a:r>
                        <a:rPr lang="es">
                          <a:solidFill>
                            <a:schemeClr val="accent1"/>
                          </a:solidFill>
                          <a:latin typeface="Source Code Pro Medium"/>
                          <a:ea typeface="Source Code Pro Medium"/>
                          <a:cs typeface="Source Code Pro Medium"/>
                          <a:sym typeface="Source Code Pro Medium"/>
                        </a:rPr>
                        <a:t> la curiosidad de este tipo de jugadores.</a:t>
                      </a:r>
                      <a:endParaRPr>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a:solidFill>
                            <a:schemeClr val="accent1"/>
                          </a:solidFill>
                          <a:latin typeface="Source Code Pro Medium"/>
                          <a:ea typeface="Source Code Pro Medium"/>
                          <a:cs typeface="Source Code Pro Medium"/>
                          <a:sym typeface="Source Code Pro Medium"/>
                        </a:rPr>
                        <a:t>Encontrar todos los coleccionables </a:t>
                      </a:r>
                      <a:r>
                        <a:rPr lang="es">
                          <a:solidFill>
                            <a:schemeClr val="accent1"/>
                          </a:solidFill>
                          <a:latin typeface="Source Code Pro Medium"/>
                          <a:ea typeface="Source Code Pro Medium"/>
                          <a:cs typeface="Source Code Pro Medium"/>
                          <a:sym typeface="Source Code Pro Medium"/>
                        </a:rPr>
                        <a:t>será</a:t>
                      </a:r>
                      <a:r>
                        <a:rPr lang="es">
                          <a:solidFill>
                            <a:schemeClr val="accent1"/>
                          </a:solidFill>
                          <a:latin typeface="Source Code Pro Medium"/>
                          <a:ea typeface="Source Code Pro Medium"/>
                          <a:cs typeface="Source Code Pro Medium"/>
                          <a:sym typeface="Source Code Pro Medium"/>
                        </a:rPr>
                        <a:t> un reto perfecto para los exploradores.</a:t>
                      </a:r>
                      <a:endParaRPr>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4"/>
          <p:cNvPicPr preferRelativeResize="0"/>
          <p:nvPr/>
        </p:nvPicPr>
        <p:blipFill>
          <a:blip r:embed="rId3">
            <a:alphaModFix/>
          </a:blip>
          <a:stretch>
            <a:fillRect/>
          </a:stretch>
        </p:blipFill>
        <p:spPr>
          <a:xfrm>
            <a:off x="0" y="0"/>
            <a:ext cx="9144004" cy="5143500"/>
          </a:xfrm>
          <a:prstGeom prst="rect">
            <a:avLst/>
          </a:prstGeom>
          <a:noFill/>
          <a:ln>
            <a:noFill/>
          </a:ln>
        </p:spPr>
      </p:pic>
      <p:sp>
        <p:nvSpPr>
          <p:cNvPr id="140" name="Google Shape;140;p24"/>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Tipos De </a:t>
            </a:r>
            <a:r>
              <a:rPr lang="es" sz="3000">
                <a:latin typeface="Shojumaru"/>
                <a:ea typeface="Shojumaru"/>
                <a:cs typeface="Shojumaru"/>
                <a:sym typeface="Shojumaru"/>
              </a:rPr>
              <a:t>Diversión</a:t>
            </a:r>
            <a:endParaRPr sz="3000">
              <a:latin typeface="Shojumaru"/>
              <a:ea typeface="Shojumaru"/>
              <a:cs typeface="Shojumaru"/>
              <a:sym typeface="Shojumaru"/>
            </a:endParaRPr>
          </a:p>
        </p:txBody>
      </p:sp>
      <p:graphicFrame>
        <p:nvGraphicFramePr>
          <p:cNvPr id="141" name="Google Shape;141;p24"/>
          <p:cNvGraphicFramePr/>
          <p:nvPr/>
        </p:nvGraphicFramePr>
        <p:xfrm>
          <a:off x="752375" y="1228025"/>
          <a:ext cx="3000000" cy="3000000"/>
        </p:xfrm>
        <a:graphic>
          <a:graphicData uri="http://schemas.openxmlformats.org/drawingml/2006/table">
            <a:tbl>
              <a:tblPr>
                <a:noFill/>
                <a:tableStyleId>{6A0E192F-8EC4-419C-833A-3E0FCAE150A1}</a:tableStyleId>
              </a:tblPr>
              <a:tblGrid>
                <a:gridCol w="1263500"/>
                <a:gridCol w="6375875"/>
              </a:tblGrid>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Descubrimiento</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El jugador </a:t>
                      </a:r>
                      <a:r>
                        <a:rPr lang="es" sz="1000">
                          <a:solidFill>
                            <a:schemeClr val="accent1"/>
                          </a:solidFill>
                          <a:latin typeface="Source Code Pro Medium"/>
                          <a:ea typeface="Source Code Pro Medium"/>
                          <a:cs typeface="Source Code Pro Medium"/>
                          <a:sym typeface="Source Code Pro Medium"/>
                        </a:rPr>
                        <a:t>querrá</a:t>
                      </a:r>
                      <a:r>
                        <a:rPr lang="es" sz="1000">
                          <a:solidFill>
                            <a:schemeClr val="accent1"/>
                          </a:solidFill>
                          <a:latin typeface="Source Code Pro Medium"/>
                          <a:ea typeface="Source Code Pro Medium"/>
                          <a:cs typeface="Source Code Pro Medium"/>
                          <a:sym typeface="Source Code Pro Medium"/>
                        </a:rPr>
                        <a:t> descubrir los nuevos mundos, enemigos finales...</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Narrativa</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Descubrir la historia del juego, a </a:t>
                      </a:r>
                      <a:r>
                        <a:rPr lang="es" sz="1000">
                          <a:solidFill>
                            <a:schemeClr val="accent1"/>
                          </a:solidFill>
                          <a:latin typeface="Source Code Pro Medium"/>
                          <a:ea typeface="Source Code Pro Medium"/>
                          <a:cs typeface="Source Code Pro Medium"/>
                          <a:sym typeface="Source Code Pro Medium"/>
                        </a:rPr>
                        <a:t>través</a:t>
                      </a:r>
                      <a:r>
                        <a:rPr lang="es" sz="1000">
                          <a:solidFill>
                            <a:schemeClr val="accent1"/>
                          </a:solidFill>
                          <a:latin typeface="Source Code Pro Medium"/>
                          <a:ea typeface="Source Code Pro Medium"/>
                          <a:cs typeface="Source Code Pro Medium"/>
                          <a:sym typeface="Source Code Pro Medium"/>
                        </a:rPr>
                        <a:t> de los recuerdos de Sam.</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Fantasía</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El mundo del juego incluye muchos elementos de </a:t>
                      </a:r>
                      <a:r>
                        <a:rPr lang="es" sz="1000">
                          <a:solidFill>
                            <a:schemeClr val="accent1"/>
                          </a:solidFill>
                          <a:latin typeface="Source Code Pro Medium"/>
                          <a:ea typeface="Source Code Pro Medium"/>
                          <a:cs typeface="Source Code Pro Medium"/>
                          <a:sym typeface="Source Code Pro Medium"/>
                        </a:rPr>
                        <a:t>fantasía</a:t>
                      </a:r>
                      <a:r>
                        <a:rPr lang="es" sz="1000">
                          <a:solidFill>
                            <a:schemeClr val="accent1"/>
                          </a:solidFill>
                          <a:latin typeface="Source Code Pro Medium"/>
                          <a:ea typeface="Source Code Pro Medium"/>
                          <a:cs typeface="Source Code Pro Medium"/>
                          <a:sym typeface="Source Code Pro Medium"/>
                        </a:rPr>
                        <a:t>, basados en la </a:t>
                      </a:r>
                      <a:r>
                        <a:rPr lang="es" sz="1000">
                          <a:solidFill>
                            <a:schemeClr val="accent1"/>
                          </a:solidFill>
                          <a:latin typeface="Source Code Pro Medium"/>
                          <a:ea typeface="Source Code Pro Medium"/>
                          <a:cs typeface="Source Code Pro Medium"/>
                          <a:sym typeface="Source Code Pro Medium"/>
                        </a:rPr>
                        <a:t>mitología</a:t>
                      </a:r>
                      <a:r>
                        <a:rPr lang="es" sz="1000">
                          <a:solidFill>
                            <a:schemeClr val="accent1"/>
                          </a:solidFill>
                          <a:latin typeface="Source Code Pro Medium"/>
                          <a:ea typeface="Source Code Pro Medium"/>
                          <a:cs typeface="Source Code Pro Medium"/>
                          <a:sym typeface="Source Code Pro Medium"/>
                        </a:rPr>
                        <a:t> budista.</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Reto</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El juego </a:t>
                      </a:r>
                      <a:r>
                        <a:rPr lang="es" sz="1000">
                          <a:solidFill>
                            <a:schemeClr val="accent1"/>
                          </a:solidFill>
                          <a:latin typeface="Source Code Pro Medium"/>
                          <a:ea typeface="Source Code Pro Medium"/>
                          <a:cs typeface="Source Code Pro Medium"/>
                          <a:sym typeface="Source Code Pro Medium"/>
                        </a:rPr>
                        <a:t>representa</a:t>
                      </a:r>
                      <a:r>
                        <a:rPr lang="es" sz="1000">
                          <a:solidFill>
                            <a:schemeClr val="accent1"/>
                          </a:solidFill>
                          <a:latin typeface="Source Code Pro Medium"/>
                          <a:ea typeface="Source Code Pro Medium"/>
                          <a:cs typeface="Source Code Pro Medium"/>
                          <a:sym typeface="Source Code Pro Medium"/>
                        </a:rPr>
                        <a:t> un </a:t>
                      </a:r>
                      <a:r>
                        <a:rPr lang="es" sz="1000">
                          <a:solidFill>
                            <a:schemeClr val="accent1"/>
                          </a:solidFill>
                          <a:latin typeface="Source Code Pro Medium"/>
                          <a:ea typeface="Source Code Pro Medium"/>
                          <a:cs typeface="Source Code Pro Medium"/>
                          <a:sym typeface="Source Code Pro Medium"/>
                        </a:rPr>
                        <a:t>desafío</a:t>
                      </a:r>
                      <a:r>
                        <a:rPr lang="es" sz="1000">
                          <a:solidFill>
                            <a:schemeClr val="accent1"/>
                          </a:solidFill>
                          <a:latin typeface="Source Code Pro Medium"/>
                          <a:ea typeface="Source Code Pro Medium"/>
                          <a:cs typeface="Source Code Pro Medium"/>
                          <a:sym typeface="Source Code Pro Medium"/>
                        </a:rPr>
                        <a:t> para los jugadores, sobretodo en sus enemigos finales.</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Sensación</a:t>
                      </a:r>
                      <a:r>
                        <a:rPr b="1" lang="es" sz="1000">
                          <a:solidFill>
                            <a:schemeClr val="accent1"/>
                          </a:solidFill>
                          <a:latin typeface="Source Code Pro"/>
                          <a:ea typeface="Source Code Pro"/>
                          <a:cs typeface="Source Code Pro"/>
                          <a:sym typeface="Source Code Pro"/>
                        </a:rPr>
                        <a:t>/ Fluidez</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Los </a:t>
                      </a:r>
                      <a:r>
                        <a:rPr lang="es" sz="1000">
                          <a:solidFill>
                            <a:schemeClr val="accent1"/>
                          </a:solidFill>
                          <a:latin typeface="Source Code Pro Medium"/>
                          <a:ea typeface="Source Code Pro Medium"/>
                          <a:cs typeface="Source Code Pro Medium"/>
                          <a:sym typeface="Source Code Pro Medium"/>
                        </a:rPr>
                        <a:t>jugadores</a:t>
                      </a:r>
                      <a:r>
                        <a:rPr lang="es" sz="1000">
                          <a:solidFill>
                            <a:schemeClr val="accent1"/>
                          </a:solidFill>
                          <a:latin typeface="Source Code Pro Medium"/>
                          <a:ea typeface="Source Code Pro Medium"/>
                          <a:cs typeface="Source Code Pro Medium"/>
                          <a:sym typeface="Source Code Pro Medium"/>
                        </a:rPr>
                        <a:t> </a:t>
                      </a:r>
                      <a:r>
                        <a:rPr lang="es" sz="1000">
                          <a:solidFill>
                            <a:schemeClr val="accent1"/>
                          </a:solidFill>
                          <a:latin typeface="Source Code Pro Medium"/>
                          <a:ea typeface="Source Code Pro Medium"/>
                          <a:cs typeface="Source Code Pro Medium"/>
                          <a:sym typeface="Source Code Pro Medium"/>
                        </a:rPr>
                        <a:t>disfrutaron</a:t>
                      </a:r>
                      <a:r>
                        <a:rPr lang="es" sz="1000">
                          <a:solidFill>
                            <a:schemeClr val="accent1"/>
                          </a:solidFill>
                          <a:latin typeface="Source Code Pro Medium"/>
                          <a:ea typeface="Source Code Pro Medium"/>
                          <a:cs typeface="Source Code Pro Medium"/>
                          <a:sym typeface="Source Code Pro Medium"/>
                        </a:rPr>
                        <a:t> del sistema de combate del juego, porque este </a:t>
                      </a:r>
                      <a:r>
                        <a:rPr lang="es" sz="1000">
                          <a:solidFill>
                            <a:schemeClr val="accent1"/>
                          </a:solidFill>
                          <a:latin typeface="Source Code Pro Medium"/>
                          <a:ea typeface="Source Code Pro Medium"/>
                          <a:cs typeface="Source Code Pro Medium"/>
                          <a:sym typeface="Source Code Pro Medium"/>
                        </a:rPr>
                        <a:t>responderá</a:t>
                      </a:r>
                      <a:r>
                        <a:rPr lang="es" sz="1000">
                          <a:solidFill>
                            <a:schemeClr val="accent1"/>
                          </a:solidFill>
                          <a:latin typeface="Source Code Pro Medium"/>
                          <a:ea typeface="Source Code Pro Medium"/>
                          <a:cs typeface="Source Code Pro Medium"/>
                          <a:sym typeface="Source Code Pro Medium"/>
                        </a:rPr>
                        <a:t> muy bien y </a:t>
                      </a:r>
                      <a:r>
                        <a:rPr lang="es" sz="1000">
                          <a:solidFill>
                            <a:schemeClr val="accent1"/>
                          </a:solidFill>
                          <a:latin typeface="Source Code Pro Medium"/>
                          <a:ea typeface="Source Code Pro Medium"/>
                          <a:cs typeface="Source Code Pro Medium"/>
                          <a:sym typeface="Source Code Pro Medium"/>
                        </a:rPr>
                        <a:t>hará</a:t>
                      </a:r>
                      <a:r>
                        <a:rPr lang="es" sz="1000">
                          <a:solidFill>
                            <a:schemeClr val="accent1"/>
                          </a:solidFill>
                          <a:latin typeface="Source Code Pro Medium"/>
                          <a:ea typeface="Source Code Pro Medium"/>
                          <a:cs typeface="Source Code Pro Medium"/>
                          <a:sym typeface="Source Code Pro Medium"/>
                        </a:rPr>
                        <a:t> muy satisfactorio el gameplay.</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Avance</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Se </a:t>
                      </a:r>
                      <a:r>
                        <a:rPr lang="es" sz="1000">
                          <a:solidFill>
                            <a:schemeClr val="accent1"/>
                          </a:solidFill>
                          <a:latin typeface="Source Code Pro Medium"/>
                          <a:ea typeface="Source Code Pro Medium"/>
                          <a:cs typeface="Source Code Pro Medium"/>
                          <a:sym typeface="Source Code Pro Medium"/>
                        </a:rPr>
                        <a:t>sentirá</a:t>
                      </a:r>
                      <a:r>
                        <a:rPr lang="es" sz="1000">
                          <a:solidFill>
                            <a:schemeClr val="accent1"/>
                          </a:solidFill>
                          <a:latin typeface="Source Code Pro Medium"/>
                          <a:ea typeface="Source Code Pro Medium"/>
                          <a:cs typeface="Source Code Pro Medium"/>
                          <a:sym typeface="Source Code Pro Medium"/>
                        </a:rPr>
                        <a:t> una </a:t>
                      </a:r>
                      <a:r>
                        <a:rPr lang="es" sz="1000">
                          <a:solidFill>
                            <a:schemeClr val="accent1"/>
                          </a:solidFill>
                          <a:latin typeface="Source Code Pro Medium"/>
                          <a:ea typeface="Source Code Pro Medium"/>
                          <a:cs typeface="Source Code Pro Medium"/>
                          <a:sym typeface="Source Code Pro Medium"/>
                        </a:rPr>
                        <a:t>sensación</a:t>
                      </a:r>
                      <a:r>
                        <a:rPr lang="es" sz="1000">
                          <a:solidFill>
                            <a:schemeClr val="accent1"/>
                          </a:solidFill>
                          <a:latin typeface="Source Code Pro Medium"/>
                          <a:ea typeface="Source Code Pro Medium"/>
                          <a:cs typeface="Source Code Pro Medium"/>
                          <a:sym typeface="Source Code Pro Medium"/>
                        </a:rPr>
                        <a:t> de </a:t>
                      </a:r>
                      <a:r>
                        <a:rPr lang="es" sz="1000">
                          <a:solidFill>
                            <a:schemeClr val="accent1"/>
                          </a:solidFill>
                          <a:latin typeface="Source Code Pro Medium"/>
                          <a:ea typeface="Source Code Pro Medium"/>
                          <a:cs typeface="Source Code Pro Medium"/>
                          <a:sym typeface="Source Code Pro Medium"/>
                        </a:rPr>
                        <a:t>progresión</a:t>
                      </a:r>
                      <a:r>
                        <a:rPr lang="es" sz="1000">
                          <a:solidFill>
                            <a:schemeClr val="accent1"/>
                          </a:solidFill>
                          <a:latin typeface="Source Code Pro Medium"/>
                          <a:ea typeface="Source Code Pro Medium"/>
                          <a:cs typeface="Source Code Pro Medium"/>
                          <a:sym typeface="Source Code Pro Medium"/>
                        </a:rPr>
                        <a:t> del personaje al ir desbloqueando habilidades cada mundo (</a:t>
                      </a:r>
                      <a:r>
                        <a:rPr lang="es" sz="1000">
                          <a:solidFill>
                            <a:schemeClr val="accent1"/>
                          </a:solidFill>
                          <a:latin typeface="Source Code Pro Medium"/>
                          <a:ea typeface="Source Code Pro Medium"/>
                          <a:cs typeface="Source Code Pro Medium"/>
                          <a:sym typeface="Source Code Pro Medium"/>
                        </a:rPr>
                        <a:t>dependerá</a:t>
                      </a:r>
                      <a:r>
                        <a:rPr lang="es" sz="1000">
                          <a:solidFill>
                            <a:schemeClr val="accent1"/>
                          </a:solidFill>
                          <a:latin typeface="Source Code Pro Medium"/>
                          <a:ea typeface="Source Code Pro Medium"/>
                          <a:cs typeface="Source Code Pro Medium"/>
                          <a:sym typeface="Source Code Pro Medium"/>
                        </a:rPr>
                        <a:t> del </a:t>
                      </a:r>
                      <a:r>
                        <a:rPr lang="es" sz="1000">
                          <a:solidFill>
                            <a:schemeClr val="accent1"/>
                          </a:solidFill>
                          <a:latin typeface="Source Code Pro Medium"/>
                          <a:ea typeface="Source Code Pro Medium"/>
                          <a:cs typeface="Source Code Pro Medium"/>
                          <a:sym typeface="Source Code Pro Medium"/>
                        </a:rPr>
                        <a:t>número</a:t>
                      </a:r>
                      <a:r>
                        <a:rPr lang="es" sz="1000">
                          <a:solidFill>
                            <a:schemeClr val="accent1"/>
                          </a:solidFill>
                          <a:latin typeface="Source Code Pro Medium"/>
                          <a:ea typeface="Source Code Pro Medium"/>
                          <a:cs typeface="Source Code Pro Medium"/>
                          <a:sym typeface="Source Code Pro Medium"/>
                        </a:rPr>
                        <a:t> de mundos que incluyamos). </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0" y="0"/>
            <a:ext cx="9144004" cy="5143500"/>
          </a:xfrm>
          <a:prstGeom prst="rect">
            <a:avLst/>
          </a:prstGeom>
          <a:noFill/>
          <a:ln>
            <a:noFill/>
          </a:ln>
        </p:spPr>
      </p:pic>
      <p:graphicFrame>
        <p:nvGraphicFramePr>
          <p:cNvPr id="147" name="Google Shape;147;p25"/>
          <p:cNvGraphicFramePr/>
          <p:nvPr/>
        </p:nvGraphicFramePr>
        <p:xfrm>
          <a:off x="767425" y="1304225"/>
          <a:ext cx="3000000" cy="3000000"/>
        </p:xfrm>
        <a:graphic>
          <a:graphicData uri="http://schemas.openxmlformats.org/drawingml/2006/table">
            <a:tbl>
              <a:tblPr>
                <a:noFill/>
                <a:tableStyleId>{6A0E192F-8EC4-419C-833A-3E0FCAE150A1}</a:tableStyleId>
              </a:tblPr>
              <a:tblGrid>
                <a:gridCol w="1258525"/>
                <a:gridCol w="6350875"/>
              </a:tblGrid>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Causar Dolor</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Al final de la historia podremos decidir si castigar al enemigo final o no.</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Coleccionar</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Se podrán encontrar teteras coleccionables, que se expondrán en el último nivel si las encuentras.</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Triunfo Fiero</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Los jugadores obtendrán una gran satisfacción al derrotar a los enemigos finales.</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Triunfo Kvell</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Cuando encuentres el camino correcto a la primera.</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48" name="Google Shape;148;p25"/>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Tipos De Diversión</a:t>
            </a:r>
            <a:endParaRPr sz="3000">
              <a:latin typeface="Shojumaru"/>
              <a:ea typeface="Shojumaru"/>
              <a:cs typeface="Shojumaru"/>
              <a:sym typeface="Shojumaru"/>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6"/>
          <p:cNvPicPr preferRelativeResize="0"/>
          <p:nvPr/>
        </p:nvPicPr>
        <p:blipFill>
          <a:blip r:embed="rId3">
            <a:alphaModFix/>
          </a:blip>
          <a:stretch>
            <a:fillRect/>
          </a:stretch>
        </p:blipFill>
        <p:spPr>
          <a:xfrm>
            <a:off x="0" y="0"/>
            <a:ext cx="9144004" cy="5143500"/>
          </a:xfrm>
          <a:prstGeom prst="rect">
            <a:avLst/>
          </a:prstGeom>
          <a:noFill/>
          <a:ln>
            <a:noFill/>
          </a:ln>
        </p:spPr>
      </p:pic>
      <p:sp>
        <p:nvSpPr>
          <p:cNvPr id="154" name="Google Shape;154;p26"/>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Flow</a:t>
            </a:r>
            <a:endParaRPr sz="3000">
              <a:latin typeface="Shojumaru"/>
              <a:ea typeface="Shojumaru"/>
              <a:cs typeface="Shojumaru"/>
              <a:sym typeface="Shojumaru"/>
            </a:endParaRPr>
          </a:p>
        </p:txBody>
      </p:sp>
      <p:sp>
        <p:nvSpPr>
          <p:cNvPr id="155" name="Google Shape;155;p26"/>
          <p:cNvSpPr txBox="1"/>
          <p:nvPr>
            <p:ph idx="1" type="body"/>
          </p:nvPr>
        </p:nvSpPr>
        <p:spPr>
          <a:xfrm>
            <a:off x="743400" y="1304875"/>
            <a:ext cx="7643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chemeClr val="accent1"/>
                </a:solidFill>
                <a:latin typeface="Source Code Pro Medium"/>
                <a:ea typeface="Source Code Pro Medium"/>
                <a:cs typeface="Source Code Pro Medium"/>
                <a:sym typeface="Source Code Pro Medium"/>
              </a:rPr>
              <a:t>El juego permitirán a los jugadores entrar en flow:</a:t>
            </a:r>
            <a:endParaRPr sz="1600">
              <a:solidFill>
                <a:schemeClr val="accent1"/>
              </a:solidFill>
              <a:latin typeface="Source Code Pro Medium"/>
              <a:ea typeface="Source Code Pro Medium"/>
              <a:cs typeface="Source Code Pro Medium"/>
              <a:sym typeface="Source Code Pro Medium"/>
            </a:endParaRPr>
          </a:p>
          <a:p>
            <a:pPr indent="-330200" lvl="0" marL="457200" rtl="0" algn="just">
              <a:spcBef>
                <a:spcPts val="1600"/>
              </a:spcBef>
              <a:spcAft>
                <a:spcPts val="0"/>
              </a:spcAft>
              <a:buClr>
                <a:schemeClr val="accent1"/>
              </a:buClr>
              <a:buSzPts val="1600"/>
              <a:buFont typeface="Source Code Pro Medium"/>
              <a:buChar char="●"/>
            </a:pPr>
            <a:r>
              <a:rPr lang="es" sz="1600">
                <a:solidFill>
                  <a:schemeClr val="accent1"/>
                </a:solidFill>
                <a:latin typeface="Source Code Pro Medium"/>
                <a:ea typeface="Source Code Pro Medium"/>
                <a:cs typeface="Source Code Pro Medium"/>
                <a:sym typeface="Source Code Pro Medium"/>
              </a:rPr>
              <a:t>Objetivos claros y sencillos. </a:t>
            </a:r>
            <a:endParaRPr sz="1600">
              <a:solidFill>
                <a:schemeClr val="accent1"/>
              </a:solidFill>
              <a:latin typeface="Source Code Pro Medium"/>
              <a:ea typeface="Source Code Pro Medium"/>
              <a:cs typeface="Source Code Pro Medium"/>
              <a:sym typeface="Source Code Pro Medium"/>
            </a:endParaRPr>
          </a:p>
          <a:p>
            <a:pPr indent="-330200" lvl="0" marL="457200" rtl="0" algn="just">
              <a:spcBef>
                <a:spcPts val="0"/>
              </a:spcBef>
              <a:spcAft>
                <a:spcPts val="0"/>
              </a:spcAft>
              <a:buClr>
                <a:schemeClr val="accent1"/>
              </a:buClr>
              <a:buSzPts val="1600"/>
              <a:buFont typeface="Source Code Pro Medium"/>
              <a:buChar char="●"/>
            </a:pPr>
            <a:r>
              <a:rPr lang="es" sz="1600">
                <a:solidFill>
                  <a:schemeClr val="accent1"/>
                </a:solidFill>
                <a:latin typeface="Source Code Pro Medium"/>
                <a:ea typeface="Source Code Pro Medium"/>
                <a:cs typeface="Source Code Pro Medium"/>
                <a:sym typeface="Source Code Pro Medium"/>
              </a:rPr>
              <a:t>Su</a:t>
            </a:r>
            <a:r>
              <a:rPr lang="es" sz="1600">
                <a:solidFill>
                  <a:schemeClr val="accent1"/>
                </a:solidFill>
                <a:latin typeface="Source Code Pro Medium"/>
                <a:ea typeface="Source Code Pro Medium"/>
                <a:cs typeface="Source Code Pro Medium"/>
                <a:sym typeface="Source Code Pro Medium"/>
              </a:rPr>
              <a:t> </a:t>
            </a:r>
            <a:r>
              <a:rPr b="1" lang="es" sz="1600">
                <a:solidFill>
                  <a:schemeClr val="accent1"/>
                </a:solidFill>
              </a:rPr>
              <a:t>dificultad progresiva</a:t>
            </a:r>
            <a:r>
              <a:rPr lang="es" sz="1600">
                <a:solidFill>
                  <a:schemeClr val="accent1"/>
                </a:solidFill>
                <a:latin typeface="Source Code Pro Medium"/>
                <a:ea typeface="Source Code Pro Medium"/>
                <a:cs typeface="Source Code Pro Medium"/>
                <a:sym typeface="Source Code Pro Medium"/>
              </a:rPr>
              <a:t> mantendrá enganchados a los jugadores achievers.</a:t>
            </a:r>
            <a:endParaRPr sz="1600">
              <a:solidFill>
                <a:schemeClr val="accent1"/>
              </a:solidFill>
              <a:latin typeface="Source Code Pro Medium"/>
              <a:ea typeface="Source Code Pro Medium"/>
              <a:cs typeface="Source Code Pro Medium"/>
              <a:sym typeface="Source Code Pro Medium"/>
            </a:endParaRPr>
          </a:p>
          <a:p>
            <a:pPr indent="-330200" lvl="0" marL="457200" rtl="0" algn="just">
              <a:spcBef>
                <a:spcPts val="0"/>
              </a:spcBef>
              <a:spcAft>
                <a:spcPts val="0"/>
              </a:spcAft>
              <a:buClr>
                <a:schemeClr val="accent1"/>
              </a:buClr>
              <a:buSzPts val="1600"/>
              <a:buFont typeface="Source Code Pro Medium"/>
              <a:buChar char="●"/>
            </a:pPr>
            <a:r>
              <a:rPr b="1" lang="es" sz="1600">
                <a:solidFill>
                  <a:schemeClr val="accent1"/>
                </a:solidFill>
              </a:rPr>
              <a:t>Descubrir su historia</a:t>
            </a:r>
            <a:r>
              <a:rPr lang="es" sz="1600">
                <a:solidFill>
                  <a:schemeClr val="accent1"/>
                </a:solidFill>
                <a:latin typeface="Source Code Pro Medium"/>
                <a:ea typeface="Source Code Pro Medium"/>
                <a:cs typeface="Source Code Pro Medium"/>
                <a:sym typeface="Source Code Pro Medium"/>
              </a:rPr>
              <a:t> hará que los explorers sigan jugando y conociendo el mundo del juego.</a:t>
            </a:r>
            <a:endParaRPr sz="1600">
              <a:solidFill>
                <a:schemeClr val="accent1"/>
              </a:solidFill>
              <a:latin typeface="Source Code Pro Medium"/>
              <a:ea typeface="Source Code Pro Medium"/>
              <a:cs typeface="Source Code Pro Medium"/>
              <a:sym typeface="Source Code Pro Medium"/>
            </a:endParaRPr>
          </a:p>
          <a:p>
            <a:pPr indent="-330200" lvl="0" marL="457200" rtl="0" algn="just">
              <a:spcBef>
                <a:spcPts val="0"/>
              </a:spcBef>
              <a:spcAft>
                <a:spcPts val="0"/>
              </a:spcAft>
              <a:buClr>
                <a:schemeClr val="accent1"/>
              </a:buClr>
              <a:buSzPts val="1600"/>
              <a:buFont typeface="Source Code Pro Medium"/>
              <a:buChar char="●"/>
            </a:pPr>
            <a:r>
              <a:rPr lang="es" sz="1600">
                <a:solidFill>
                  <a:schemeClr val="accent1"/>
                </a:solidFill>
                <a:latin typeface="Source Code Pro Medium"/>
                <a:ea typeface="Source Code Pro Medium"/>
                <a:cs typeface="Source Code Pro Medium"/>
                <a:sym typeface="Source Code Pro Medium"/>
              </a:rPr>
              <a:t>Buen feedback visual y sonoro.</a:t>
            </a:r>
            <a:endParaRPr sz="1600">
              <a:solidFill>
                <a:schemeClr val="accent1"/>
              </a:solidFill>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7"/>
          <p:cNvPicPr preferRelativeResize="0"/>
          <p:nvPr/>
        </p:nvPicPr>
        <p:blipFill>
          <a:blip r:embed="rId3">
            <a:alphaModFix/>
          </a:blip>
          <a:stretch>
            <a:fillRect/>
          </a:stretch>
        </p:blipFill>
        <p:spPr>
          <a:xfrm>
            <a:off x="0" y="0"/>
            <a:ext cx="9144004" cy="5143500"/>
          </a:xfrm>
          <a:prstGeom prst="rect">
            <a:avLst/>
          </a:prstGeom>
          <a:noFill/>
          <a:ln>
            <a:noFill/>
          </a:ln>
        </p:spPr>
      </p:pic>
      <p:sp>
        <p:nvSpPr>
          <p:cNvPr id="161" name="Google Shape;161;p27"/>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Microflow</a:t>
            </a:r>
            <a:endParaRPr sz="3000">
              <a:latin typeface="Shojumaru"/>
              <a:ea typeface="Shojumaru"/>
              <a:cs typeface="Shojumaru"/>
              <a:sym typeface="Shojumaru"/>
            </a:endParaRPr>
          </a:p>
        </p:txBody>
      </p:sp>
      <p:sp>
        <p:nvSpPr>
          <p:cNvPr id="162" name="Google Shape;162;p27"/>
          <p:cNvSpPr txBox="1"/>
          <p:nvPr>
            <p:ph idx="1" type="body"/>
          </p:nvPr>
        </p:nvSpPr>
        <p:spPr>
          <a:xfrm>
            <a:off x="743400" y="1152475"/>
            <a:ext cx="7643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accent1"/>
                </a:solidFill>
                <a:latin typeface="Source Code Pro Medium"/>
                <a:ea typeface="Source Code Pro Medium"/>
                <a:cs typeface="Source Code Pro Medium"/>
                <a:sym typeface="Source Code Pro Medium"/>
              </a:rPr>
              <a:t>Los momentos de microflow son los momentos </a:t>
            </a:r>
            <a:r>
              <a:rPr lang="es" sz="1200">
                <a:solidFill>
                  <a:schemeClr val="accent1"/>
                </a:solidFill>
                <a:latin typeface="Source Code Pro Medium"/>
                <a:ea typeface="Source Code Pro Medium"/>
                <a:cs typeface="Source Code Pro Medium"/>
                <a:sym typeface="Source Code Pro Medium"/>
              </a:rPr>
              <a:t>más</a:t>
            </a:r>
            <a:r>
              <a:rPr lang="es" sz="1200">
                <a:solidFill>
                  <a:schemeClr val="accent1"/>
                </a:solidFill>
                <a:latin typeface="Source Code Pro Medium"/>
                <a:ea typeface="Source Code Pro Medium"/>
                <a:cs typeface="Source Code Pro Medium"/>
                <a:sym typeface="Source Code Pro Medium"/>
              </a:rPr>
              <a:t> </a:t>
            </a:r>
            <a:r>
              <a:rPr lang="es" sz="1200">
                <a:solidFill>
                  <a:schemeClr val="accent1"/>
                </a:solidFill>
                <a:latin typeface="Source Code Pro Medium"/>
                <a:ea typeface="Source Code Pro Medium"/>
                <a:cs typeface="Source Code Pro Medium"/>
                <a:sym typeface="Source Code Pro Medium"/>
              </a:rPr>
              <a:t>difíciles</a:t>
            </a:r>
            <a:r>
              <a:rPr lang="es" sz="1200">
                <a:solidFill>
                  <a:schemeClr val="accent1"/>
                </a:solidFill>
                <a:latin typeface="Source Code Pro Medium"/>
                <a:ea typeface="Source Code Pro Medium"/>
                <a:cs typeface="Source Code Pro Medium"/>
                <a:sym typeface="Source Code Pro Medium"/>
              </a:rPr>
              <a:t> y que representan un mayor riesgo para el jugador.</a:t>
            </a:r>
            <a:endParaRPr sz="12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200">
                <a:solidFill>
                  <a:schemeClr val="accent1"/>
                </a:solidFill>
                <a:latin typeface="Source Code Pro Medium"/>
                <a:ea typeface="Source Code Pro Medium"/>
                <a:cs typeface="Source Code Pro Medium"/>
                <a:sym typeface="Source Code Pro Medium"/>
              </a:rPr>
              <a:t>En nuestro juego estos momentos </a:t>
            </a:r>
            <a:r>
              <a:rPr lang="es" sz="1200">
                <a:solidFill>
                  <a:schemeClr val="accent1"/>
                </a:solidFill>
                <a:latin typeface="Source Code Pro Medium"/>
                <a:ea typeface="Source Code Pro Medium"/>
                <a:cs typeface="Source Code Pro Medium"/>
                <a:sym typeface="Source Code Pro Medium"/>
              </a:rPr>
              <a:t>serán</a:t>
            </a:r>
            <a:r>
              <a:rPr lang="es" sz="1200">
                <a:solidFill>
                  <a:schemeClr val="accent1"/>
                </a:solidFill>
                <a:latin typeface="Source Code Pro Medium"/>
                <a:ea typeface="Source Code Pro Medium"/>
                <a:cs typeface="Source Code Pro Medium"/>
                <a:sym typeface="Source Code Pro Medium"/>
              </a:rPr>
              <a:t>:</a:t>
            </a:r>
            <a:endParaRPr sz="1200">
              <a:solidFill>
                <a:schemeClr val="accent1"/>
              </a:solidFill>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graphicFrame>
        <p:nvGraphicFramePr>
          <p:cNvPr id="163" name="Google Shape;163;p27"/>
          <p:cNvGraphicFramePr/>
          <p:nvPr/>
        </p:nvGraphicFramePr>
        <p:xfrm>
          <a:off x="794350" y="2152650"/>
          <a:ext cx="3000000" cy="3000000"/>
        </p:xfrm>
        <a:graphic>
          <a:graphicData uri="http://schemas.openxmlformats.org/drawingml/2006/table">
            <a:tbl>
              <a:tblPr>
                <a:noFill/>
                <a:tableStyleId>{6A0E192F-8EC4-419C-833A-3E0FCAE150A1}</a:tableStyleId>
              </a:tblPr>
              <a:tblGrid>
                <a:gridCol w="1291550"/>
                <a:gridCol w="6221925"/>
              </a:tblGrid>
              <a:tr h="381000">
                <a:tc>
                  <a:txBody>
                    <a:bodyPr>
                      <a:noAutofit/>
                    </a:bodyPr>
                    <a:lstStyle/>
                    <a:p>
                      <a:pPr indent="0" lvl="0" marL="0" rtl="0" algn="l">
                        <a:spcBef>
                          <a:spcPts val="0"/>
                        </a:spcBef>
                        <a:spcAft>
                          <a:spcPts val="0"/>
                        </a:spcAft>
                        <a:buNone/>
                      </a:pPr>
                      <a:r>
                        <a:rPr b="1" lang="es" sz="1200">
                          <a:solidFill>
                            <a:schemeClr val="accent1"/>
                          </a:solidFill>
                          <a:latin typeface="Source Code Pro"/>
                          <a:ea typeface="Source Code Pro"/>
                          <a:cs typeface="Source Code Pro"/>
                          <a:sym typeface="Source Code Pro"/>
                        </a:rPr>
                        <a:t>Los Enemigos Finales</a:t>
                      </a:r>
                      <a:endParaRPr b="1" sz="12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200">
                          <a:solidFill>
                            <a:schemeClr val="accent1"/>
                          </a:solidFill>
                          <a:latin typeface="Source Code Pro Medium"/>
                          <a:ea typeface="Source Code Pro Medium"/>
                          <a:cs typeface="Source Code Pro Medium"/>
                          <a:sym typeface="Source Code Pro Medium"/>
                        </a:rPr>
                        <a:t>Son los enemigos mas dificiles del juego, y por tanto </a:t>
                      </a:r>
                      <a:r>
                        <a:rPr lang="es" sz="1200">
                          <a:solidFill>
                            <a:schemeClr val="accent1"/>
                          </a:solidFill>
                          <a:latin typeface="Source Code Pro Medium"/>
                          <a:ea typeface="Source Code Pro Medium"/>
                          <a:cs typeface="Source Code Pro Medium"/>
                          <a:sym typeface="Source Code Pro Medium"/>
                        </a:rPr>
                        <a:t>supondrán</a:t>
                      </a:r>
                      <a:r>
                        <a:rPr lang="es" sz="1200">
                          <a:solidFill>
                            <a:schemeClr val="accent1"/>
                          </a:solidFill>
                          <a:latin typeface="Source Code Pro Medium"/>
                          <a:ea typeface="Source Code Pro Medium"/>
                          <a:cs typeface="Source Code Pro Medium"/>
                          <a:sym typeface="Source Code Pro Medium"/>
                        </a:rPr>
                        <a:t> un gran </a:t>
                      </a:r>
                      <a:r>
                        <a:rPr lang="es" sz="1200">
                          <a:solidFill>
                            <a:schemeClr val="accent1"/>
                          </a:solidFill>
                          <a:latin typeface="Source Code Pro Medium"/>
                          <a:ea typeface="Source Code Pro Medium"/>
                          <a:cs typeface="Source Code Pro Medium"/>
                          <a:sym typeface="Source Code Pro Medium"/>
                        </a:rPr>
                        <a:t>desafío</a:t>
                      </a:r>
                      <a:r>
                        <a:rPr lang="es" sz="1200">
                          <a:solidFill>
                            <a:schemeClr val="accent1"/>
                          </a:solidFill>
                          <a:latin typeface="Source Code Pro Medium"/>
                          <a:ea typeface="Source Code Pro Medium"/>
                          <a:cs typeface="Source Code Pro Medium"/>
                          <a:sym typeface="Source Code Pro Medium"/>
                        </a:rPr>
                        <a:t> al jugador. </a:t>
                      </a:r>
                      <a:r>
                        <a:rPr lang="es" sz="1200">
                          <a:solidFill>
                            <a:schemeClr val="accent1"/>
                          </a:solidFill>
                          <a:latin typeface="Source Code Pro Medium"/>
                          <a:ea typeface="Source Code Pro Medium"/>
                          <a:cs typeface="Source Code Pro Medium"/>
                          <a:sym typeface="Source Code Pro Medium"/>
                        </a:rPr>
                        <a:t>Irán</a:t>
                      </a:r>
                      <a:r>
                        <a:rPr lang="es" sz="1200">
                          <a:solidFill>
                            <a:schemeClr val="accent1"/>
                          </a:solidFill>
                          <a:latin typeface="Source Code Pro Medium"/>
                          <a:ea typeface="Source Code Pro Medium"/>
                          <a:cs typeface="Source Code Pro Medium"/>
                          <a:sym typeface="Source Code Pro Medium"/>
                        </a:rPr>
                        <a:t> acompañados por una </a:t>
                      </a:r>
                      <a:r>
                        <a:rPr lang="es" sz="1200">
                          <a:solidFill>
                            <a:schemeClr val="accent1"/>
                          </a:solidFill>
                          <a:latin typeface="Source Code Pro Medium"/>
                          <a:ea typeface="Source Code Pro Medium"/>
                          <a:cs typeface="Source Code Pro Medium"/>
                          <a:sym typeface="Source Code Pro Medium"/>
                        </a:rPr>
                        <a:t>música</a:t>
                      </a:r>
                      <a:r>
                        <a:rPr lang="es" sz="1200">
                          <a:solidFill>
                            <a:schemeClr val="accent1"/>
                          </a:solidFill>
                          <a:latin typeface="Source Code Pro Medium"/>
                          <a:ea typeface="Source Code Pro Medium"/>
                          <a:cs typeface="Source Code Pro Medium"/>
                          <a:sym typeface="Source Code Pro Medium"/>
                        </a:rPr>
                        <a:t> diferente a la del resto del nivel.</a:t>
                      </a:r>
                      <a:endParaRPr sz="12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1200">
                          <a:solidFill>
                            <a:schemeClr val="accent1"/>
                          </a:solidFill>
                          <a:latin typeface="Source Code Pro"/>
                          <a:ea typeface="Source Code Pro"/>
                          <a:cs typeface="Source Code Pro"/>
                          <a:sym typeface="Source Code Pro"/>
                        </a:rPr>
                        <a:t>Las emboscadas</a:t>
                      </a:r>
                      <a:endParaRPr b="1" sz="12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200">
                          <a:solidFill>
                            <a:schemeClr val="accent1"/>
                          </a:solidFill>
                          <a:latin typeface="Source Code Pro Medium"/>
                          <a:ea typeface="Source Code Pro Medium"/>
                          <a:cs typeface="Source Code Pro Medium"/>
                          <a:sym typeface="Source Code Pro Medium"/>
                        </a:rPr>
                        <a:t>En algunos puntos del juego se </a:t>
                      </a:r>
                      <a:r>
                        <a:rPr lang="es" sz="1200">
                          <a:solidFill>
                            <a:schemeClr val="accent1"/>
                          </a:solidFill>
                          <a:latin typeface="Source Code Pro Medium"/>
                          <a:ea typeface="Source Code Pro Medium"/>
                          <a:cs typeface="Source Code Pro Medium"/>
                          <a:sym typeface="Source Code Pro Medium"/>
                        </a:rPr>
                        <a:t>producirá</a:t>
                      </a:r>
                      <a:r>
                        <a:rPr lang="es" sz="1200">
                          <a:solidFill>
                            <a:schemeClr val="accent1"/>
                          </a:solidFill>
                          <a:latin typeface="Source Code Pro Medium"/>
                          <a:ea typeface="Source Code Pro Medium"/>
                          <a:cs typeface="Source Code Pro Medium"/>
                          <a:sym typeface="Source Code Pro Medium"/>
                        </a:rPr>
                        <a:t> una emboscada, </a:t>
                      </a:r>
                      <a:r>
                        <a:rPr lang="es" sz="1200">
                          <a:solidFill>
                            <a:schemeClr val="accent1"/>
                          </a:solidFill>
                          <a:latin typeface="Source Code Pro Medium"/>
                          <a:ea typeface="Source Code Pro Medium"/>
                          <a:cs typeface="Source Code Pro Medium"/>
                          <a:sym typeface="Source Code Pro Medium"/>
                        </a:rPr>
                        <a:t>aparecerán</a:t>
                      </a:r>
                      <a:r>
                        <a:rPr lang="es" sz="1200">
                          <a:solidFill>
                            <a:schemeClr val="accent1"/>
                          </a:solidFill>
                          <a:latin typeface="Source Code Pro Medium"/>
                          <a:ea typeface="Source Code Pro Medium"/>
                          <a:cs typeface="Source Code Pro Medium"/>
                          <a:sym typeface="Source Code Pro Medium"/>
                        </a:rPr>
                        <a:t> muchos enemigos por ambos lados, lo que </a:t>
                      </a:r>
                      <a:r>
                        <a:rPr lang="es" sz="1200">
                          <a:solidFill>
                            <a:schemeClr val="accent1"/>
                          </a:solidFill>
                          <a:latin typeface="Source Code Pro Medium"/>
                          <a:ea typeface="Source Code Pro Medium"/>
                          <a:cs typeface="Source Code Pro Medium"/>
                          <a:sym typeface="Source Code Pro Medium"/>
                        </a:rPr>
                        <a:t>dificultará</a:t>
                      </a:r>
                      <a:r>
                        <a:rPr lang="es" sz="1200">
                          <a:solidFill>
                            <a:schemeClr val="accent1"/>
                          </a:solidFill>
                          <a:latin typeface="Source Code Pro Medium"/>
                          <a:ea typeface="Source Code Pro Medium"/>
                          <a:cs typeface="Source Code Pro Medium"/>
                          <a:sym typeface="Source Code Pro Medium"/>
                        </a:rPr>
                        <a:t> la </a:t>
                      </a:r>
                      <a:r>
                        <a:rPr lang="es" sz="1200">
                          <a:solidFill>
                            <a:schemeClr val="accent1"/>
                          </a:solidFill>
                          <a:latin typeface="Source Code Pro Medium"/>
                          <a:ea typeface="Source Code Pro Medium"/>
                          <a:cs typeface="Source Code Pro Medium"/>
                          <a:sym typeface="Source Code Pro Medium"/>
                        </a:rPr>
                        <a:t>curación</a:t>
                      </a:r>
                      <a:r>
                        <a:rPr lang="es" sz="1200">
                          <a:solidFill>
                            <a:schemeClr val="accent1"/>
                          </a:solidFill>
                          <a:latin typeface="Source Code Pro Medium"/>
                          <a:ea typeface="Source Code Pro Medium"/>
                          <a:cs typeface="Source Code Pro Medium"/>
                          <a:sym typeface="Source Code Pro Medium"/>
                        </a:rPr>
                        <a:t> al no tener espacio.  </a:t>
                      </a:r>
                      <a:endParaRPr sz="12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1200">
                          <a:solidFill>
                            <a:schemeClr val="accent1"/>
                          </a:solidFill>
                          <a:latin typeface="Source Code Pro"/>
                          <a:ea typeface="Source Code Pro"/>
                          <a:cs typeface="Source Code Pro"/>
                          <a:sym typeface="Source Code Pro"/>
                        </a:rPr>
                        <a:t>La Nube de Oscuridad</a:t>
                      </a:r>
                      <a:endParaRPr b="1" sz="12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200">
                          <a:solidFill>
                            <a:schemeClr val="accent1"/>
                          </a:solidFill>
                          <a:latin typeface="Source Code Pro Medium"/>
                          <a:ea typeface="Source Code Pro Medium"/>
                          <a:cs typeface="Source Code Pro Medium"/>
                          <a:sym typeface="Source Code Pro Medium"/>
                        </a:rPr>
                        <a:t>Esto solo se </a:t>
                      </a:r>
                      <a:r>
                        <a:rPr lang="es" sz="1200">
                          <a:solidFill>
                            <a:schemeClr val="accent1"/>
                          </a:solidFill>
                          <a:latin typeface="Source Code Pro Medium"/>
                          <a:ea typeface="Source Code Pro Medium"/>
                          <a:cs typeface="Source Code Pro Medium"/>
                          <a:sym typeface="Source Code Pro Medium"/>
                        </a:rPr>
                        <a:t>producirá</a:t>
                      </a:r>
                      <a:r>
                        <a:rPr lang="es" sz="1200">
                          <a:solidFill>
                            <a:schemeClr val="accent1"/>
                          </a:solidFill>
                          <a:latin typeface="Source Code Pro Medium"/>
                          <a:ea typeface="Source Code Pro Medium"/>
                          <a:cs typeface="Source Code Pro Medium"/>
                          <a:sym typeface="Source Code Pro Medium"/>
                        </a:rPr>
                        <a:t> en la Torre del </a:t>
                      </a:r>
                      <a:r>
                        <a:rPr lang="es" sz="1200">
                          <a:solidFill>
                            <a:schemeClr val="accent1"/>
                          </a:solidFill>
                          <a:latin typeface="Source Code Pro Medium"/>
                          <a:ea typeface="Source Code Pro Medium"/>
                          <a:cs typeface="Source Code Pro Medium"/>
                          <a:sym typeface="Source Code Pro Medium"/>
                        </a:rPr>
                        <a:t>Vacío</a:t>
                      </a:r>
                      <a:r>
                        <a:rPr lang="es" sz="1200">
                          <a:solidFill>
                            <a:schemeClr val="accent1"/>
                          </a:solidFill>
                          <a:latin typeface="Source Code Pro Medium"/>
                          <a:ea typeface="Source Code Pro Medium"/>
                          <a:cs typeface="Source Code Pro Medium"/>
                          <a:sym typeface="Source Code Pro Medium"/>
                        </a:rPr>
                        <a:t>, una nube de oscuridad </a:t>
                      </a:r>
                      <a:r>
                        <a:rPr lang="es" sz="1200">
                          <a:solidFill>
                            <a:schemeClr val="accent1"/>
                          </a:solidFill>
                          <a:latin typeface="Source Code Pro Medium"/>
                          <a:ea typeface="Source Code Pro Medium"/>
                          <a:cs typeface="Source Code Pro Medium"/>
                          <a:sym typeface="Source Code Pro Medium"/>
                        </a:rPr>
                        <a:t>irá</a:t>
                      </a:r>
                      <a:r>
                        <a:rPr lang="es" sz="1200">
                          <a:solidFill>
                            <a:schemeClr val="accent1"/>
                          </a:solidFill>
                          <a:latin typeface="Source Code Pro Medium"/>
                          <a:ea typeface="Source Code Pro Medium"/>
                          <a:cs typeface="Source Code Pro Medium"/>
                          <a:sym typeface="Source Code Pro Medium"/>
                        </a:rPr>
                        <a:t> subiendo “lentamente” por la torre, si la nube toca a Sam pierdes. </a:t>
                      </a:r>
                      <a:endParaRPr sz="12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28"/>
          <p:cNvPicPr preferRelativeResize="0"/>
          <p:nvPr/>
        </p:nvPicPr>
        <p:blipFill>
          <a:blip r:embed="rId3">
            <a:alphaModFix/>
          </a:blip>
          <a:stretch>
            <a:fillRect/>
          </a:stretch>
        </p:blipFill>
        <p:spPr>
          <a:xfrm>
            <a:off x="0" y="0"/>
            <a:ext cx="9144004" cy="5143500"/>
          </a:xfrm>
          <a:prstGeom prst="rect">
            <a:avLst/>
          </a:prstGeom>
          <a:noFill/>
          <a:ln>
            <a:noFill/>
          </a:ln>
        </p:spPr>
      </p:pic>
      <p:sp>
        <p:nvSpPr>
          <p:cNvPr id="169" name="Google Shape;169;p28"/>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Character : Sam</a:t>
            </a:r>
            <a:endParaRPr sz="3000">
              <a:latin typeface="Shojumaru"/>
              <a:ea typeface="Shojumaru"/>
              <a:cs typeface="Shojumaru"/>
              <a:sym typeface="Shojumaru"/>
            </a:endParaRPr>
          </a:p>
        </p:txBody>
      </p:sp>
      <p:sp>
        <p:nvSpPr>
          <p:cNvPr id="170" name="Google Shape;170;p28"/>
          <p:cNvSpPr txBox="1"/>
          <p:nvPr>
            <p:ph idx="1" type="body"/>
          </p:nvPr>
        </p:nvSpPr>
        <p:spPr>
          <a:xfrm>
            <a:off x="616500" y="847675"/>
            <a:ext cx="4831800" cy="3340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1400"/>
          </a:p>
          <a:p>
            <a:pPr indent="-317500" lvl="0" marL="457200" rtl="0" algn="just">
              <a:spcBef>
                <a:spcPts val="1600"/>
              </a:spcBef>
              <a:spcAft>
                <a:spcPts val="0"/>
              </a:spcAft>
              <a:buClr>
                <a:schemeClr val="accent1"/>
              </a:buClr>
              <a:buSzPts val="1400"/>
              <a:buFont typeface="Source Code Pro Medium"/>
              <a:buChar char="●"/>
            </a:pPr>
            <a:r>
              <a:rPr b="1" lang="es" sz="1400">
                <a:solidFill>
                  <a:schemeClr val="accent1"/>
                </a:solidFill>
              </a:rPr>
              <a:t>Edad:</a:t>
            </a:r>
            <a:r>
              <a:rPr lang="es" sz="1400">
                <a:solidFill>
                  <a:schemeClr val="accent1"/>
                </a:solidFill>
                <a:latin typeface="Source Code Pro Medium"/>
                <a:ea typeface="Source Code Pro Medium"/>
                <a:cs typeface="Source Code Pro Medium"/>
                <a:sym typeface="Source Code Pro Medium"/>
              </a:rPr>
              <a:t> Desconocida. Aparenta 18.</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b="1" lang="es" sz="1400">
                <a:solidFill>
                  <a:schemeClr val="accent1"/>
                </a:solidFill>
              </a:rPr>
              <a:t>Profesión:</a:t>
            </a:r>
            <a:r>
              <a:rPr lang="es" sz="1400">
                <a:solidFill>
                  <a:schemeClr val="accent1"/>
                </a:solidFill>
                <a:latin typeface="Source Code Pro Medium"/>
                <a:ea typeface="Source Code Pro Medium"/>
                <a:cs typeface="Source Code Pro Medium"/>
                <a:sym typeface="Source Code Pro Medium"/>
              </a:rPr>
              <a:t> Diosa desterrada.</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b="1" lang="es" sz="1400">
                <a:solidFill>
                  <a:schemeClr val="accent1"/>
                </a:solidFill>
              </a:rPr>
              <a:t>Accesorios:</a:t>
            </a:r>
            <a:r>
              <a:rPr lang="es" sz="1400">
                <a:solidFill>
                  <a:schemeClr val="accent1"/>
                </a:solidFill>
                <a:latin typeface="Source Code Pro Medium"/>
                <a:ea typeface="Source Code Pro Medium"/>
                <a:cs typeface="Source Code Pro Medium"/>
                <a:sym typeface="Source Code Pro Medium"/>
              </a:rPr>
              <a:t> Espada Abanico.</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b="1" lang="es" sz="1400">
                <a:solidFill>
                  <a:schemeClr val="accent1"/>
                </a:solidFill>
              </a:rPr>
              <a:t>Físico:</a:t>
            </a:r>
            <a:r>
              <a:rPr lang="es" sz="1400">
                <a:solidFill>
                  <a:schemeClr val="accent1"/>
                </a:solidFill>
                <a:latin typeface="Source Code Pro Medium"/>
                <a:ea typeface="Source Code Pro Medium"/>
                <a:cs typeface="Source Code Pro Medium"/>
                <a:sym typeface="Source Code Pro Medium"/>
              </a:rPr>
              <a:t> Pelo oscuro, delgada pero fuerte, cara tatuada.</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b="1" lang="es" sz="1400">
                <a:solidFill>
                  <a:schemeClr val="accent1"/>
                </a:solidFill>
              </a:rPr>
              <a:t>Vestimenta:</a:t>
            </a:r>
            <a:r>
              <a:rPr lang="es" sz="1400">
                <a:solidFill>
                  <a:schemeClr val="accent1"/>
                </a:solidFill>
                <a:latin typeface="Source Code Pro Medium"/>
                <a:ea typeface="Source Code Pro Medium"/>
                <a:cs typeface="Source Code Pro Medium"/>
                <a:sym typeface="Source Code Pro Medium"/>
              </a:rPr>
              <a:t> Ropa de monje/ sacerdotisa. </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b="1" lang="es" sz="1400">
                <a:solidFill>
                  <a:schemeClr val="accent1"/>
                </a:solidFill>
              </a:rPr>
              <a:t>Motivaciones:</a:t>
            </a:r>
            <a:r>
              <a:rPr lang="es" sz="1400">
                <a:solidFill>
                  <a:schemeClr val="accent1"/>
                </a:solidFill>
                <a:latin typeface="Source Code Pro Medium"/>
                <a:ea typeface="Source Code Pro Medium"/>
                <a:cs typeface="Source Code Pro Medium"/>
                <a:sym typeface="Source Code Pro Medium"/>
              </a:rPr>
              <a:t> Recuperar sus recuerdos.</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b="1" lang="es" sz="1400">
                <a:solidFill>
                  <a:schemeClr val="accent1"/>
                </a:solidFill>
              </a:rPr>
              <a:t>Psicología:</a:t>
            </a:r>
            <a:r>
              <a:rPr lang="es" sz="1400">
                <a:solidFill>
                  <a:schemeClr val="accent1"/>
                </a:solidFill>
                <a:latin typeface="Source Code Pro Medium"/>
                <a:ea typeface="Source Code Pro Medium"/>
                <a:cs typeface="Source Code Pro Medium"/>
                <a:sym typeface="Source Code Pro Medium"/>
              </a:rPr>
              <a:t> Irascible. Tiene un fuerte sentido de la justicia (un poco distorsionado). No dejará que nada se interponga en su camino. Le encanta pelear.</a:t>
            </a:r>
            <a:endParaRPr sz="1400">
              <a:solidFill>
                <a:schemeClr val="accent1"/>
              </a:solidFill>
              <a:latin typeface="Source Code Pro Medium"/>
              <a:ea typeface="Source Code Pro Medium"/>
              <a:cs typeface="Source Code Pro Medium"/>
              <a:sym typeface="Source Code Pro Medium"/>
            </a:endParaRPr>
          </a:p>
          <a:p>
            <a:pPr indent="0" lvl="0" marL="457200" rtl="0" algn="l">
              <a:spcBef>
                <a:spcPts val="1600"/>
              </a:spcBef>
              <a:spcAft>
                <a:spcPts val="1600"/>
              </a:spcAft>
              <a:buNone/>
            </a:pPr>
            <a:r>
              <a:t/>
            </a:r>
            <a:endParaRPr/>
          </a:p>
        </p:txBody>
      </p:sp>
      <p:pic>
        <p:nvPicPr>
          <p:cNvPr id="171" name="Google Shape;171;p28"/>
          <p:cNvPicPr preferRelativeResize="0"/>
          <p:nvPr/>
        </p:nvPicPr>
        <p:blipFill>
          <a:blip r:embed="rId4">
            <a:alphaModFix/>
          </a:blip>
          <a:stretch>
            <a:fillRect/>
          </a:stretch>
        </p:blipFill>
        <p:spPr>
          <a:xfrm rot="-5400000">
            <a:off x="4730849" y="-2695776"/>
            <a:ext cx="4012201" cy="3910324"/>
          </a:xfrm>
          <a:prstGeom prst="rect">
            <a:avLst/>
          </a:prstGeom>
          <a:noFill/>
          <a:ln>
            <a:noFill/>
          </a:ln>
        </p:spPr>
      </p:pic>
      <p:pic>
        <p:nvPicPr>
          <p:cNvPr id="172" name="Google Shape;172;p28"/>
          <p:cNvPicPr preferRelativeResize="0"/>
          <p:nvPr/>
        </p:nvPicPr>
        <p:blipFill>
          <a:blip r:embed="rId5">
            <a:alphaModFix/>
          </a:blip>
          <a:stretch>
            <a:fillRect/>
          </a:stretch>
        </p:blipFill>
        <p:spPr>
          <a:xfrm>
            <a:off x="6285951" y="1184687"/>
            <a:ext cx="2247147" cy="3178651"/>
          </a:xfrm>
          <a:prstGeom prst="rect">
            <a:avLst/>
          </a:prstGeom>
          <a:noFill/>
          <a:ln>
            <a:noFill/>
          </a:ln>
        </p:spPr>
      </p:pic>
      <p:pic>
        <p:nvPicPr>
          <p:cNvPr id="173" name="Google Shape;173;p28"/>
          <p:cNvPicPr preferRelativeResize="0"/>
          <p:nvPr/>
        </p:nvPicPr>
        <p:blipFill>
          <a:blip r:embed="rId6">
            <a:alphaModFix/>
          </a:blip>
          <a:stretch>
            <a:fillRect/>
          </a:stretch>
        </p:blipFill>
        <p:spPr>
          <a:xfrm>
            <a:off x="4882175" y="1163900"/>
            <a:ext cx="2247151" cy="31782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29"/>
          <p:cNvPicPr preferRelativeResize="0"/>
          <p:nvPr/>
        </p:nvPicPr>
        <p:blipFill>
          <a:blip r:embed="rId3">
            <a:alphaModFix/>
          </a:blip>
          <a:stretch>
            <a:fillRect/>
          </a:stretch>
        </p:blipFill>
        <p:spPr>
          <a:xfrm>
            <a:off x="0" y="0"/>
            <a:ext cx="9144004" cy="5143500"/>
          </a:xfrm>
          <a:prstGeom prst="rect">
            <a:avLst/>
          </a:prstGeom>
          <a:noFill/>
          <a:ln>
            <a:noFill/>
          </a:ln>
        </p:spPr>
      </p:pic>
      <p:sp>
        <p:nvSpPr>
          <p:cNvPr id="179" name="Google Shape;179;p29"/>
          <p:cNvSpPr txBox="1"/>
          <p:nvPr>
            <p:ph idx="1" type="body"/>
          </p:nvPr>
        </p:nvSpPr>
        <p:spPr>
          <a:xfrm>
            <a:off x="743400" y="590450"/>
            <a:ext cx="7637400" cy="4131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Habilidades: Las habilidades especiales de Sam son el Doble Salto, el Dash y el modo Deva.</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Acciones: Movimiento, Ataque </a:t>
            </a:r>
            <a:r>
              <a:rPr lang="es" sz="1400">
                <a:solidFill>
                  <a:schemeClr val="accent1"/>
                </a:solidFill>
                <a:latin typeface="Source Code Pro Medium"/>
                <a:ea typeface="Source Code Pro Medium"/>
                <a:cs typeface="Source Code Pro Medium"/>
                <a:sym typeface="Source Code Pro Medium"/>
              </a:rPr>
              <a:t>básico</a:t>
            </a:r>
            <a:r>
              <a:rPr lang="es" sz="1400">
                <a:solidFill>
                  <a:schemeClr val="accent1"/>
                </a:solidFill>
                <a:latin typeface="Source Code Pro Medium"/>
                <a:ea typeface="Source Code Pro Medium"/>
                <a:cs typeface="Source Code Pro Medium"/>
                <a:sym typeface="Source Code Pro Medium"/>
              </a:rPr>
              <a:t>, Ataque Especial, Defenderse, Cambiar modo arma, Saltar y </a:t>
            </a:r>
            <a:r>
              <a:rPr lang="es" sz="1400">
                <a:solidFill>
                  <a:schemeClr val="accent1"/>
                </a:solidFill>
                <a:latin typeface="Source Code Pro Medium"/>
                <a:ea typeface="Source Code Pro Medium"/>
                <a:cs typeface="Source Code Pro Medium"/>
                <a:sym typeface="Source Code Pro Medium"/>
              </a:rPr>
              <a:t>Curación</a:t>
            </a:r>
            <a:r>
              <a:rPr lang="es" sz="1400">
                <a:solidFill>
                  <a:schemeClr val="accent1"/>
                </a:solidFill>
                <a:latin typeface="Source Code Pro Medium"/>
                <a:ea typeface="Source Code Pro Medium"/>
                <a:cs typeface="Source Code Pro Medium"/>
                <a:sym typeface="Source Code Pro Medium"/>
              </a:rPr>
              <a:t>.</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400">
                <a:solidFill>
                  <a:schemeClr val="accent1"/>
                </a:solidFill>
                <a:latin typeface="Source Code Pro Medium"/>
                <a:ea typeface="Source Code Pro Medium"/>
                <a:cs typeface="Source Code Pro Medium"/>
                <a:sym typeface="Source Code Pro Medium"/>
              </a:rPr>
              <a:t>Los ataques y la defensa dependen de la </a:t>
            </a:r>
            <a:r>
              <a:rPr lang="es" sz="1400">
                <a:solidFill>
                  <a:schemeClr val="accent1"/>
                </a:solidFill>
                <a:latin typeface="Source Code Pro Medium"/>
                <a:ea typeface="Source Code Pro Medium"/>
                <a:cs typeface="Source Code Pro Medium"/>
                <a:sym typeface="Source Code Pro Medium"/>
              </a:rPr>
              <a:t>energía</a:t>
            </a:r>
            <a:r>
              <a:rPr lang="es" sz="1400">
                <a:solidFill>
                  <a:schemeClr val="accent1"/>
                </a:solidFill>
                <a:latin typeface="Source Code Pro Medium"/>
                <a:ea typeface="Source Code Pro Medium"/>
                <a:cs typeface="Source Code Pro Medium"/>
                <a:sym typeface="Source Code Pro Medium"/>
              </a:rPr>
              <a:t> yin, que </a:t>
            </a:r>
            <a:r>
              <a:rPr lang="es" sz="1400">
                <a:solidFill>
                  <a:schemeClr val="accent1"/>
                </a:solidFill>
                <a:latin typeface="Source Code Pro Medium"/>
                <a:ea typeface="Source Code Pro Medium"/>
                <a:cs typeface="Source Code Pro Medium"/>
                <a:sym typeface="Source Code Pro Medium"/>
              </a:rPr>
              <a:t>actúa</a:t>
            </a:r>
            <a:r>
              <a:rPr lang="es" sz="1400">
                <a:solidFill>
                  <a:schemeClr val="accent1"/>
                </a:solidFill>
                <a:latin typeface="Source Code Pro Medium"/>
                <a:ea typeface="Source Code Pro Medium"/>
                <a:cs typeface="Source Code Pro Medium"/>
                <a:sym typeface="Source Code Pro Medium"/>
              </a:rPr>
              <a:t> como estamina.</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1600"/>
              </a:spcAft>
              <a:buNone/>
            </a:pPr>
            <a:r>
              <a:rPr lang="es" sz="1400">
                <a:solidFill>
                  <a:schemeClr val="accent1"/>
                </a:solidFill>
                <a:latin typeface="Source Code Pro Medium"/>
                <a:ea typeface="Source Code Pro Medium"/>
                <a:cs typeface="Source Code Pro Medium"/>
                <a:sym typeface="Source Code Pro Medium"/>
              </a:rPr>
              <a:t>La </a:t>
            </a:r>
            <a:r>
              <a:rPr lang="es" sz="1400">
                <a:solidFill>
                  <a:schemeClr val="accent1"/>
                </a:solidFill>
                <a:latin typeface="Source Code Pro Medium"/>
                <a:ea typeface="Source Code Pro Medium"/>
                <a:cs typeface="Source Code Pro Medium"/>
                <a:sym typeface="Source Code Pro Medium"/>
              </a:rPr>
              <a:t>curación</a:t>
            </a:r>
            <a:r>
              <a:rPr lang="es" sz="1400">
                <a:solidFill>
                  <a:schemeClr val="accent1"/>
                </a:solidFill>
                <a:latin typeface="Source Code Pro Medium"/>
                <a:ea typeface="Source Code Pro Medium"/>
                <a:cs typeface="Source Code Pro Medium"/>
                <a:sym typeface="Source Code Pro Medium"/>
              </a:rPr>
              <a:t> depende de la </a:t>
            </a:r>
            <a:r>
              <a:rPr lang="es" sz="1400">
                <a:solidFill>
                  <a:schemeClr val="accent1"/>
                </a:solidFill>
                <a:latin typeface="Source Code Pro Medium"/>
                <a:ea typeface="Source Code Pro Medium"/>
                <a:cs typeface="Source Code Pro Medium"/>
                <a:sym typeface="Source Code Pro Medium"/>
              </a:rPr>
              <a:t>energía</a:t>
            </a:r>
            <a:r>
              <a:rPr lang="es" sz="1400">
                <a:solidFill>
                  <a:schemeClr val="accent1"/>
                </a:solidFill>
                <a:latin typeface="Source Code Pro Medium"/>
                <a:ea typeface="Source Code Pro Medium"/>
                <a:cs typeface="Source Code Pro Medium"/>
                <a:sym typeface="Source Code Pro Medium"/>
              </a:rPr>
              <a:t> yang, que limitara el </a:t>
            </a:r>
            <a:r>
              <a:rPr lang="es" sz="1400">
                <a:solidFill>
                  <a:schemeClr val="accent1"/>
                </a:solidFill>
                <a:latin typeface="Source Code Pro Medium"/>
                <a:ea typeface="Source Code Pro Medium"/>
                <a:cs typeface="Source Code Pro Medium"/>
                <a:sym typeface="Source Code Pro Medium"/>
              </a:rPr>
              <a:t>número</a:t>
            </a:r>
            <a:r>
              <a:rPr lang="es" sz="1400">
                <a:solidFill>
                  <a:schemeClr val="accent1"/>
                </a:solidFill>
                <a:latin typeface="Source Code Pro Medium"/>
                <a:ea typeface="Source Code Pro Medium"/>
                <a:cs typeface="Source Code Pro Medium"/>
                <a:sym typeface="Source Code Pro Medium"/>
              </a:rPr>
              <a:t> de veces que podemos curarnos.</a:t>
            </a:r>
            <a:endParaRPr sz="1400">
              <a:solidFill>
                <a:schemeClr val="accent1"/>
              </a:solidFill>
              <a:latin typeface="Source Code Pro Medium"/>
              <a:ea typeface="Source Code Pro Medium"/>
              <a:cs typeface="Source Code Pro Medium"/>
              <a:sym typeface="Source Code Pro Medium"/>
            </a:endParaRPr>
          </a:p>
        </p:txBody>
      </p:sp>
      <p:pic>
        <p:nvPicPr>
          <p:cNvPr id="180" name="Google Shape;180;p29"/>
          <p:cNvPicPr preferRelativeResize="0"/>
          <p:nvPr/>
        </p:nvPicPr>
        <p:blipFill>
          <a:blip r:embed="rId4">
            <a:alphaModFix/>
          </a:blip>
          <a:stretch>
            <a:fillRect/>
          </a:stretch>
        </p:blipFill>
        <p:spPr>
          <a:xfrm>
            <a:off x="850325" y="39300"/>
            <a:ext cx="6763073" cy="4781198"/>
          </a:xfrm>
          <a:prstGeom prst="rect">
            <a:avLst/>
          </a:prstGeom>
          <a:noFill/>
          <a:ln>
            <a:noFill/>
          </a:ln>
        </p:spPr>
      </p:pic>
      <p:cxnSp>
        <p:nvCxnSpPr>
          <p:cNvPr id="181" name="Google Shape;181;p29"/>
          <p:cNvCxnSpPr>
            <a:endCxn id="182" idx="3"/>
          </p:cNvCxnSpPr>
          <p:nvPr/>
        </p:nvCxnSpPr>
        <p:spPr>
          <a:xfrm rot="10800000">
            <a:off x="2343575" y="1894650"/>
            <a:ext cx="779700" cy="296400"/>
          </a:xfrm>
          <a:prstGeom prst="straightConnector1">
            <a:avLst/>
          </a:prstGeom>
          <a:noFill/>
          <a:ln cap="flat" cmpd="sng" w="19050">
            <a:solidFill>
              <a:srgbClr val="000000"/>
            </a:solidFill>
            <a:prstDash val="solid"/>
            <a:round/>
            <a:headEnd len="med" w="med" type="none"/>
            <a:tailEnd len="med" w="med" type="none"/>
          </a:ln>
        </p:spPr>
      </p:cxnSp>
      <p:sp>
        <p:nvSpPr>
          <p:cNvPr id="182" name="Google Shape;182;p29"/>
          <p:cNvSpPr/>
          <p:nvPr/>
        </p:nvSpPr>
        <p:spPr>
          <a:xfrm>
            <a:off x="1695875" y="1753350"/>
            <a:ext cx="6477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Yang</a:t>
            </a:r>
            <a:endParaRPr sz="1200"/>
          </a:p>
        </p:txBody>
      </p:sp>
      <p:sp>
        <p:nvSpPr>
          <p:cNvPr id="183" name="Google Shape;183;p29"/>
          <p:cNvSpPr/>
          <p:nvPr/>
        </p:nvSpPr>
        <p:spPr>
          <a:xfrm>
            <a:off x="1695875" y="2210550"/>
            <a:ext cx="6477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Y</a:t>
            </a:r>
            <a:r>
              <a:rPr lang="es" sz="1200"/>
              <a:t>in</a:t>
            </a:r>
            <a:endParaRPr sz="1200"/>
          </a:p>
        </p:txBody>
      </p:sp>
      <p:sp>
        <p:nvSpPr>
          <p:cNvPr id="184" name="Google Shape;184;p29"/>
          <p:cNvSpPr/>
          <p:nvPr/>
        </p:nvSpPr>
        <p:spPr>
          <a:xfrm>
            <a:off x="1695875" y="2667750"/>
            <a:ext cx="6477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Deva</a:t>
            </a:r>
            <a:endParaRPr sz="1200"/>
          </a:p>
        </p:txBody>
      </p:sp>
      <p:cxnSp>
        <p:nvCxnSpPr>
          <p:cNvPr id="185" name="Google Shape;185;p29"/>
          <p:cNvCxnSpPr>
            <a:stCxn id="183" idx="3"/>
          </p:cNvCxnSpPr>
          <p:nvPr/>
        </p:nvCxnSpPr>
        <p:spPr>
          <a:xfrm>
            <a:off x="2343575" y="2351850"/>
            <a:ext cx="923700" cy="138900"/>
          </a:xfrm>
          <a:prstGeom prst="straightConnector1">
            <a:avLst/>
          </a:prstGeom>
          <a:noFill/>
          <a:ln cap="flat" cmpd="sng" w="19050">
            <a:solidFill>
              <a:srgbClr val="000000"/>
            </a:solidFill>
            <a:prstDash val="solid"/>
            <a:round/>
            <a:headEnd len="med" w="med" type="none"/>
            <a:tailEnd len="med" w="med" type="none"/>
          </a:ln>
        </p:spPr>
      </p:cxnSp>
      <p:cxnSp>
        <p:nvCxnSpPr>
          <p:cNvPr id="186" name="Google Shape;186;p29"/>
          <p:cNvCxnSpPr>
            <a:stCxn id="184" idx="3"/>
          </p:cNvCxnSpPr>
          <p:nvPr/>
        </p:nvCxnSpPr>
        <p:spPr>
          <a:xfrm flipH="1" rot="10800000">
            <a:off x="2343575" y="2730450"/>
            <a:ext cx="1355400" cy="78600"/>
          </a:xfrm>
          <a:prstGeom prst="straightConnector1">
            <a:avLst/>
          </a:prstGeom>
          <a:noFill/>
          <a:ln cap="flat" cmpd="sng" w="19050">
            <a:solidFill>
              <a:srgbClr val="000000"/>
            </a:solidFill>
            <a:prstDash val="solid"/>
            <a:round/>
            <a:headEnd len="med" w="med" type="none"/>
            <a:tailEnd len="med" w="med" type="none"/>
          </a:ln>
        </p:spPr>
      </p:cxnSp>
      <p:cxnSp>
        <p:nvCxnSpPr>
          <p:cNvPr id="187" name="Google Shape;187;p29"/>
          <p:cNvCxnSpPr>
            <a:endCxn id="188" idx="1"/>
          </p:cNvCxnSpPr>
          <p:nvPr/>
        </p:nvCxnSpPr>
        <p:spPr>
          <a:xfrm>
            <a:off x="6090825" y="2191050"/>
            <a:ext cx="385800" cy="160800"/>
          </a:xfrm>
          <a:prstGeom prst="straightConnector1">
            <a:avLst/>
          </a:prstGeom>
          <a:noFill/>
          <a:ln cap="flat" cmpd="sng" w="19050">
            <a:solidFill>
              <a:srgbClr val="000000"/>
            </a:solidFill>
            <a:prstDash val="solid"/>
            <a:round/>
            <a:headEnd len="med" w="med" type="none"/>
            <a:tailEnd len="med" w="med" type="none"/>
          </a:ln>
        </p:spPr>
      </p:cxnSp>
      <p:sp>
        <p:nvSpPr>
          <p:cNvPr id="188" name="Google Shape;188;p29"/>
          <p:cNvSpPr/>
          <p:nvPr/>
        </p:nvSpPr>
        <p:spPr>
          <a:xfrm>
            <a:off x="6476625" y="1462950"/>
            <a:ext cx="1666500" cy="17778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s" sz="1200"/>
              <a:t>Flores de Loto: Representan la vida del jugador. Al principio del juego tenemos 4 de vida </a:t>
            </a:r>
            <a:r>
              <a:rPr lang="es" sz="1200"/>
              <a:t>máxima</a:t>
            </a:r>
            <a:r>
              <a:rPr lang="es" sz="1200"/>
              <a:t>, al final podemos obtener un </a:t>
            </a:r>
            <a:r>
              <a:rPr lang="es" sz="1200"/>
              <a:t>máximo</a:t>
            </a:r>
            <a:r>
              <a:rPr lang="es" sz="1200"/>
              <a:t> de 7 flores de loto</a:t>
            </a:r>
            <a:endParaRPr sz="1200"/>
          </a:p>
        </p:txBody>
      </p:sp>
      <p:cxnSp>
        <p:nvCxnSpPr>
          <p:cNvPr id="189" name="Google Shape;189;p29"/>
          <p:cNvCxnSpPr>
            <a:stCxn id="188" idx="1"/>
          </p:cNvCxnSpPr>
          <p:nvPr/>
        </p:nvCxnSpPr>
        <p:spPr>
          <a:xfrm flipH="1">
            <a:off x="5695125" y="2351850"/>
            <a:ext cx="781500" cy="2949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30"/>
          <p:cNvPicPr preferRelativeResize="0"/>
          <p:nvPr/>
        </p:nvPicPr>
        <p:blipFill>
          <a:blip r:embed="rId3">
            <a:alphaModFix/>
          </a:blip>
          <a:stretch>
            <a:fillRect/>
          </a:stretch>
        </p:blipFill>
        <p:spPr>
          <a:xfrm>
            <a:off x="0" y="0"/>
            <a:ext cx="9144004" cy="5143500"/>
          </a:xfrm>
          <a:prstGeom prst="rect">
            <a:avLst/>
          </a:prstGeom>
          <a:noFill/>
          <a:ln>
            <a:noFill/>
          </a:ln>
        </p:spPr>
      </p:pic>
      <p:sp>
        <p:nvSpPr>
          <p:cNvPr id="195" name="Google Shape;195;p30"/>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Character : Buda</a:t>
            </a:r>
            <a:endParaRPr sz="3000">
              <a:latin typeface="Shojumaru"/>
              <a:ea typeface="Shojumaru"/>
              <a:cs typeface="Shojumaru"/>
              <a:sym typeface="Shojumaru"/>
            </a:endParaRPr>
          </a:p>
        </p:txBody>
      </p:sp>
      <p:sp>
        <p:nvSpPr>
          <p:cNvPr id="196" name="Google Shape;196;p30"/>
          <p:cNvSpPr txBox="1"/>
          <p:nvPr>
            <p:ph idx="1" type="body"/>
          </p:nvPr>
        </p:nvSpPr>
        <p:spPr>
          <a:xfrm>
            <a:off x="616500" y="1228675"/>
            <a:ext cx="5989800" cy="33402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Nombres:</a:t>
            </a:r>
            <a:r>
              <a:rPr lang="es" sz="1200">
                <a:solidFill>
                  <a:schemeClr val="accent1"/>
                </a:solidFill>
                <a:latin typeface="Source Code Pro Medium"/>
                <a:ea typeface="Source Code Pro Medium"/>
                <a:cs typeface="Source Code Pro Medium"/>
                <a:sym typeface="Source Code Pro Medium"/>
              </a:rPr>
              <a:t> Brudah, A’Dhub y Buda</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Edad:</a:t>
            </a:r>
            <a:r>
              <a:rPr lang="es" sz="1200">
                <a:solidFill>
                  <a:schemeClr val="accent1"/>
                </a:solidFill>
                <a:latin typeface="Source Code Pro Medium"/>
                <a:ea typeface="Source Code Pro Medium"/>
                <a:cs typeface="Source Code Pro Medium"/>
                <a:sym typeface="Source Code Pro Medium"/>
              </a:rPr>
              <a:t> Desconocida. Aparenta 30.</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Profesión:</a:t>
            </a:r>
            <a:r>
              <a:rPr lang="es" sz="1200">
                <a:solidFill>
                  <a:schemeClr val="accent1"/>
                </a:solidFill>
                <a:latin typeface="Source Code Pro Medium"/>
                <a:ea typeface="Source Code Pro Medium"/>
                <a:cs typeface="Source Code Pro Medium"/>
                <a:sym typeface="Source Code Pro Medium"/>
              </a:rPr>
              <a:t> Dios Supremo.</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Accesorios:</a:t>
            </a:r>
            <a:r>
              <a:rPr lang="es" sz="1200">
                <a:solidFill>
                  <a:schemeClr val="accent1"/>
                </a:solidFill>
                <a:latin typeface="Source Code Pro Medium"/>
                <a:ea typeface="Source Code Pro Medium"/>
                <a:cs typeface="Source Code Pro Medium"/>
                <a:sym typeface="Source Code Pro Medium"/>
              </a:rPr>
              <a:t> Sombrero y Bastón.</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Físico:</a:t>
            </a:r>
            <a:r>
              <a:rPr lang="es" sz="1200">
                <a:solidFill>
                  <a:schemeClr val="accent1"/>
                </a:solidFill>
                <a:latin typeface="Source Code Pro Medium"/>
                <a:ea typeface="Source Code Pro Medium"/>
                <a:cs typeface="Source Code Pro Medium"/>
                <a:sym typeface="Source Code Pro Medium"/>
              </a:rPr>
              <a:t> Calvo, delgado pero fuerte, lleva la cara tatuada.</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Vestimenta:</a:t>
            </a:r>
            <a:r>
              <a:rPr lang="es" sz="1200">
                <a:solidFill>
                  <a:schemeClr val="accent1"/>
                </a:solidFill>
                <a:latin typeface="Source Code Pro Medium"/>
                <a:ea typeface="Source Code Pro Medium"/>
                <a:cs typeface="Source Code Pro Medium"/>
                <a:sym typeface="Source Code Pro Medium"/>
              </a:rPr>
              <a:t> Ropa de monje. </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Motivaciones:</a:t>
            </a:r>
            <a:r>
              <a:rPr lang="es" sz="1200">
                <a:solidFill>
                  <a:schemeClr val="accent1"/>
                </a:solidFill>
                <a:latin typeface="Source Code Pro Medium"/>
                <a:ea typeface="Source Code Pro Medium"/>
                <a:cs typeface="Source Code Pro Medium"/>
                <a:sym typeface="Source Code Pro Medium"/>
              </a:rPr>
              <a:t> Vigilar el progreso de Sam y hacer de Sam una diosa menos violenta.</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Psicología:</a:t>
            </a:r>
            <a:r>
              <a:rPr lang="es" sz="1200">
                <a:solidFill>
                  <a:schemeClr val="accent1"/>
                </a:solidFill>
                <a:latin typeface="Source Code Pro Medium"/>
                <a:ea typeface="Source Code Pro Medium"/>
                <a:cs typeface="Source Code Pro Medium"/>
                <a:sym typeface="Source Code Pro Medium"/>
              </a:rPr>
              <a:t> Es un pacifista, pero algo retorcido con sus castigos. El siempre tiene que tener la razón, quien opine diferente merece un castigo.  </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Historia:</a:t>
            </a:r>
            <a:r>
              <a:rPr lang="es" sz="1200">
                <a:solidFill>
                  <a:schemeClr val="accent1"/>
                </a:solidFill>
                <a:latin typeface="Source Code Pro Medium"/>
                <a:ea typeface="Source Code Pro Medium"/>
                <a:cs typeface="Source Code Pro Medium"/>
                <a:sym typeface="Source Code Pro Medium"/>
              </a:rPr>
              <a:t> Es el dios que derrotó a Sam en el pasado y la castigó. Los dos se han ido derrotando entre ellos durante muchos siglos. </a:t>
            </a:r>
            <a:r>
              <a:rPr lang="es" sz="1200">
                <a:solidFill>
                  <a:schemeClr val="accent1"/>
                </a:solidFill>
                <a:latin typeface="Source Code Pro Medium"/>
                <a:ea typeface="Source Code Pro Medium"/>
                <a:cs typeface="Source Code Pro Medium"/>
                <a:sym typeface="Source Code Pro Medium"/>
              </a:rPr>
              <a:t>Guiará</a:t>
            </a:r>
            <a:r>
              <a:rPr lang="es" sz="1200">
                <a:solidFill>
                  <a:schemeClr val="accent1"/>
                </a:solidFill>
                <a:latin typeface="Source Code Pro Medium"/>
                <a:ea typeface="Source Code Pro Medium"/>
                <a:cs typeface="Source Code Pro Medium"/>
                <a:sym typeface="Source Code Pro Medium"/>
              </a:rPr>
              <a:t> el viaje de Sam entre los mundos.</a:t>
            </a:r>
            <a:endParaRPr sz="1200">
              <a:solidFill>
                <a:schemeClr val="accent1"/>
              </a:solidFill>
              <a:latin typeface="Source Code Pro Medium"/>
              <a:ea typeface="Source Code Pro Medium"/>
              <a:cs typeface="Source Code Pro Medium"/>
              <a:sym typeface="Source Code Pro Medium"/>
            </a:endParaRPr>
          </a:p>
        </p:txBody>
      </p:sp>
      <p:pic>
        <p:nvPicPr>
          <p:cNvPr id="197" name="Google Shape;197;p30"/>
          <p:cNvPicPr preferRelativeResize="0"/>
          <p:nvPr/>
        </p:nvPicPr>
        <p:blipFill>
          <a:blip r:embed="rId4">
            <a:alphaModFix/>
          </a:blip>
          <a:stretch>
            <a:fillRect/>
          </a:stretch>
        </p:blipFill>
        <p:spPr>
          <a:xfrm>
            <a:off x="5979876" y="352025"/>
            <a:ext cx="1897299" cy="2683752"/>
          </a:xfrm>
          <a:prstGeom prst="rect">
            <a:avLst/>
          </a:prstGeom>
          <a:noFill/>
          <a:ln>
            <a:noFill/>
          </a:ln>
        </p:spPr>
      </p:pic>
      <p:pic>
        <p:nvPicPr>
          <p:cNvPr id="198" name="Google Shape;198;p30"/>
          <p:cNvPicPr preferRelativeResize="0"/>
          <p:nvPr/>
        </p:nvPicPr>
        <p:blipFill>
          <a:blip r:embed="rId5">
            <a:alphaModFix/>
          </a:blip>
          <a:stretch>
            <a:fillRect/>
          </a:stretch>
        </p:blipFill>
        <p:spPr>
          <a:xfrm>
            <a:off x="6771800" y="1642575"/>
            <a:ext cx="1976498" cy="2795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31"/>
          <p:cNvPicPr preferRelativeResize="0"/>
          <p:nvPr/>
        </p:nvPicPr>
        <p:blipFill>
          <a:blip r:embed="rId3">
            <a:alphaModFix/>
          </a:blip>
          <a:stretch>
            <a:fillRect/>
          </a:stretch>
        </p:blipFill>
        <p:spPr>
          <a:xfrm>
            <a:off x="0" y="0"/>
            <a:ext cx="9144004" cy="5143500"/>
          </a:xfrm>
          <a:prstGeom prst="rect">
            <a:avLst/>
          </a:prstGeom>
          <a:noFill/>
          <a:ln>
            <a:noFill/>
          </a:ln>
        </p:spPr>
      </p:pic>
      <p:sp>
        <p:nvSpPr>
          <p:cNvPr id="204" name="Google Shape;204;p31"/>
          <p:cNvSpPr txBox="1"/>
          <p:nvPr>
            <p:ph idx="1" type="body"/>
          </p:nvPr>
        </p:nvSpPr>
        <p:spPr>
          <a:xfrm>
            <a:off x="822600" y="501325"/>
            <a:ext cx="7384200" cy="512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En el mundo Humano se hace llamar Brudah, en el mundo de los Espectros se hace llamar A’Dhub y en el mundo de los Dioses revela que su verdadero </a:t>
            </a:r>
            <a:r>
              <a:rPr lang="es" sz="1000">
                <a:solidFill>
                  <a:schemeClr val="accent1"/>
                </a:solidFill>
                <a:latin typeface="Source Code Pro Medium"/>
                <a:ea typeface="Source Code Pro Medium"/>
                <a:cs typeface="Source Code Pro Medium"/>
                <a:sym typeface="Source Code Pro Medium"/>
              </a:rPr>
              <a:t>nombre</a:t>
            </a:r>
            <a:r>
              <a:rPr lang="es" sz="1000">
                <a:solidFill>
                  <a:schemeClr val="accent1"/>
                </a:solidFill>
                <a:latin typeface="Source Code Pro Medium"/>
                <a:ea typeface="Source Code Pro Medium"/>
                <a:cs typeface="Source Code Pro Medium"/>
                <a:sym typeface="Source Code Pro Medium"/>
              </a:rPr>
              <a:t> es Buda.</a:t>
            </a:r>
            <a:endParaRPr sz="10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1600"/>
              </a:spcAft>
              <a:buNone/>
            </a:pPr>
            <a:r>
              <a:t/>
            </a:r>
            <a:endParaRPr sz="1400">
              <a:solidFill>
                <a:srgbClr val="434343"/>
              </a:solidFill>
              <a:latin typeface="Source Code Pro Medium"/>
              <a:ea typeface="Source Code Pro Medium"/>
              <a:cs typeface="Source Code Pro Medium"/>
              <a:sym typeface="Source Code Pro Medium"/>
            </a:endParaRPr>
          </a:p>
        </p:txBody>
      </p:sp>
      <p:graphicFrame>
        <p:nvGraphicFramePr>
          <p:cNvPr id="205" name="Google Shape;205;p31"/>
          <p:cNvGraphicFramePr/>
          <p:nvPr/>
        </p:nvGraphicFramePr>
        <p:xfrm>
          <a:off x="822600" y="1811900"/>
          <a:ext cx="3000000" cy="3000000"/>
        </p:xfrm>
        <a:graphic>
          <a:graphicData uri="http://schemas.openxmlformats.org/drawingml/2006/table">
            <a:tbl>
              <a:tblPr>
                <a:noFill/>
                <a:tableStyleId>{6A0E192F-8EC4-419C-833A-3E0FCAE150A1}</a:tableStyleId>
              </a:tblPr>
              <a:tblGrid>
                <a:gridCol w="901650"/>
                <a:gridCol w="6581700"/>
              </a:tblGrid>
              <a:tr h="381000">
                <a:tc>
                  <a:txBody>
                    <a:bodyPr>
                      <a:noAutofit/>
                    </a:bodyPr>
                    <a:lstStyle/>
                    <a:p>
                      <a:pPr indent="0" lvl="0" marL="0" rtl="0" algn="l">
                        <a:spcBef>
                          <a:spcPts val="0"/>
                        </a:spcBef>
                        <a:spcAft>
                          <a:spcPts val="0"/>
                        </a:spcAft>
                        <a:buNone/>
                      </a:pPr>
                      <a:r>
                        <a:rPr b="1" lang="es" sz="800">
                          <a:latin typeface="Source Code Pro"/>
                          <a:ea typeface="Source Code Pro"/>
                          <a:cs typeface="Source Code Pro"/>
                          <a:sym typeface="Source Code Pro"/>
                        </a:rPr>
                        <a:t>Habilidades</a:t>
                      </a:r>
                      <a:endParaRPr b="1" sz="8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s" sz="800">
                          <a:latin typeface="Source Code Pro"/>
                          <a:ea typeface="Source Code Pro"/>
                          <a:cs typeface="Source Code Pro"/>
                          <a:sym typeface="Source Code Pro"/>
                        </a:rPr>
                        <a:t>Descripción</a:t>
                      </a:r>
                      <a:endParaRPr b="1" sz="8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800">
                          <a:latin typeface="Source Code Pro"/>
                          <a:ea typeface="Source Code Pro"/>
                          <a:cs typeface="Source Code Pro"/>
                          <a:sym typeface="Source Code Pro"/>
                        </a:rPr>
                        <a:t>Golpe Doble</a:t>
                      </a:r>
                      <a:endParaRPr b="1" sz="8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800">
                          <a:latin typeface="Source Code Pro Medium"/>
                          <a:ea typeface="Source Code Pro Medium"/>
                          <a:cs typeface="Source Code Pro Medium"/>
                          <a:sym typeface="Source Code Pro Medium"/>
                        </a:rPr>
                        <a:t>Golpea dos veces con el </a:t>
                      </a:r>
                      <a:r>
                        <a:rPr lang="es" sz="800">
                          <a:latin typeface="Source Code Pro Medium"/>
                          <a:ea typeface="Source Code Pro Medium"/>
                          <a:cs typeface="Source Code Pro Medium"/>
                          <a:sym typeface="Source Code Pro Medium"/>
                        </a:rPr>
                        <a:t>bastón</a:t>
                      </a:r>
                      <a:r>
                        <a:rPr lang="es" sz="800">
                          <a:latin typeface="Source Code Pro Medium"/>
                          <a:ea typeface="Source Code Pro Medium"/>
                          <a:cs typeface="Source Code Pro Medium"/>
                          <a:sym typeface="Source Code Pro Medium"/>
                        </a:rPr>
                        <a:t>.</a:t>
                      </a:r>
                      <a:endParaRPr sz="8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800">
                          <a:latin typeface="Source Code Pro"/>
                          <a:ea typeface="Source Code Pro"/>
                          <a:cs typeface="Source Code Pro"/>
                          <a:sym typeface="Source Code Pro"/>
                        </a:rPr>
                        <a:t>Bola de Luz</a:t>
                      </a:r>
                      <a:endParaRPr b="1" sz="8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800">
                          <a:latin typeface="Source Code Pro Medium"/>
                          <a:ea typeface="Source Code Pro Medium"/>
                          <a:cs typeface="Source Code Pro Medium"/>
                          <a:sym typeface="Source Code Pro Medium"/>
                        </a:rPr>
                        <a:t>Salta y lanza un orbe de luz que explota al impactar contra el suelo o el jugador.</a:t>
                      </a:r>
                      <a:endParaRPr sz="8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800">
                          <a:latin typeface="Source Code Pro"/>
                          <a:ea typeface="Source Code Pro"/>
                          <a:cs typeface="Source Code Pro"/>
                          <a:sym typeface="Source Code Pro"/>
                        </a:rPr>
                        <a:t>Lluvia de Luz</a:t>
                      </a:r>
                      <a:endParaRPr b="1" sz="8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800">
                          <a:latin typeface="Source Code Pro Medium"/>
                          <a:ea typeface="Source Code Pro Medium"/>
                          <a:cs typeface="Source Code Pro Medium"/>
                          <a:sym typeface="Source Code Pro Medium"/>
                        </a:rPr>
                        <a:t>Se coloca en el centro de la pantalla levanta el bastón y caen rayos de luz del cielo, se marcaran previamente en el suelo para que sea esquivable.</a:t>
                      </a:r>
                      <a:endParaRPr sz="8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800">
                          <a:latin typeface="Source Code Pro"/>
                          <a:ea typeface="Source Code Pro"/>
                          <a:cs typeface="Source Code Pro"/>
                          <a:sym typeface="Source Code Pro"/>
                        </a:rPr>
                        <a:t>Escudo de Luz</a:t>
                      </a:r>
                      <a:endParaRPr b="1" sz="8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800">
                          <a:latin typeface="Source Code Pro Medium"/>
                          <a:ea typeface="Source Code Pro Medium"/>
                          <a:cs typeface="Source Code Pro Medium"/>
                          <a:sym typeface="Source Code Pro Medium"/>
                        </a:rPr>
                        <a:t>Se rodea de un escudo que le protege del daño. Mientras imbuye su bastón de luz (esto hará que los golpes del bastón no sean bloqueables). Para evitar que haga eso  tienes unos segundos para destruir el escudo con tres cuatro golpes.</a:t>
                      </a:r>
                      <a:endParaRPr sz="8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800">
                          <a:latin typeface="Source Code Pro"/>
                          <a:ea typeface="Source Code Pro"/>
                          <a:cs typeface="Source Code Pro"/>
                          <a:sym typeface="Source Code Pro"/>
                        </a:rPr>
                        <a:t>Rayo Purgador</a:t>
                      </a:r>
                      <a:endParaRPr b="1" sz="8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800">
                          <a:latin typeface="Source Code Pro Medium"/>
                          <a:ea typeface="Source Code Pro Medium"/>
                          <a:cs typeface="Source Code Pro Medium"/>
                          <a:sym typeface="Source Code Pro Medium"/>
                        </a:rPr>
                        <a:t>Se coloca a un lado de la pantalla y lanza un rayo muy intenso hacia el otro lado. Para esquivarlo tienes que saltar y ponerte detrás suyo en el hueco que dejará.</a:t>
                      </a:r>
                      <a:endParaRPr sz="8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206" name="Google Shape;206;p31"/>
          <p:cNvSpPr txBox="1"/>
          <p:nvPr/>
        </p:nvSpPr>
        <p:spPr>
          <a:xfrm>
            <a:off x="822600" y="289275"/>
            <a:ext cx="7384200" cy="2372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En los dos primeros mundos podremos interactuar con él y entonces nos guiará a través de los niveles, diciéndonos cómo llegar a nuestro objetivo. En el último mundo será el enemigo final y su pelea tendrá dos fases: </a:t>
            </a:r>
            <a:endParaRPr sz="1000">
              <a:solidFill>
                <a:schemeClr val="accent1"/>
              </a:solidFill>
              <a:latin typeface="Source Code Pro Medium"/>
              <a:ea typeface="Source Code Pro Medium"/>
              <a:cs typeface="Source Code Pro Medium"/>
              <a:sym typeface="Source Code Pro Medium"/>
            </a:endParaRPr>
          </a:p>
          <a:p>
            <a:pPr indent="0" lvl="0" marL="0" rtl="0" algn="just">
              <a:lnSpc>
                <a:spcPct val="115000"/>
              </a:lnSpc>
              <a:spcBef>
                <a:spcPts val="1600"/>
              </a:spcBef>
              <a:spcAft>
                <a:spcPts val="1600"/>
              </a:spcAft>
              <a:buNone/>
            </a:pPr>
            <a:r>
              <a:t/>
            </a:r>
            <a:endParaRPr sz="1000">
              <a:solidFill>
                <a:schemeClr val="accent1"/>
              </a:solidFill>
              <a:latin typeface="Source Code Pro Medium"/>
              <a:ea typeface="Source Code Pro Medium"/>
              <a:cs typeface="Source Code Pro Medium"/>
              <a:sym typeface="Source Code Pro Medium"/>
            </a:endParaRPr>
          </a:p>
        </p:txBody>
      </p:sp>
      <p:sp>
        <p:nvSpPr>
          <p:cNvPr id="207" name="Google Shape;207;p31"/>
          <p:cNvSpPr txBox="1"/>
          <p:nvPr/>
        </p:nvSpPr>
        <p:spPr>
          <a:xfrm>
            <a:off x="753300" y="578475"/>
            <a:ext cx="7637400" cy="2296200"/>
          </a:xfrm>
          <a:prstGeom prst="rect">
            <a:avLst/>
          </a:prstGeom>
          <a:noFill/>
          <a:ln>
            <a:noFill/>
          </a:ln>
        </p:spPr>
        <p:txBody>
          <a:bodyPr anchorCtr="0" anchor="ctr" bIns="91425" lIns="91425" spcFirstLastPara="1" rIns="91425" wrap="square" tIns="91425">
            <a:noAutofit/>
          </a:bodyPr>
          <a:lstStyle/>
          <a:p>
            <a:pPr indent="-292100" lvl="0" marL="457200" rtl="0" algn="just">
              <a:lnSpc>
                <a:spcPct val="115000"/>
              </a:lnSpc>
              <a:spcBef>
                <a:spcPts val="0"/>
              </a:spcBef>
              <a:spcAft>
                <a:spcPts val="0"/>
              </a:spcAft>
              <a:buClr>
                <a:schemeClr val="accent1"/>
              </a:buClr>
              <a:buSzPts val="1000"/>
              <a:buFont typeface="Source Code Pro Medium"/>
              <a:buChar char="●"/>
            </a:pPr>
            <a:r>
              <a:rPr b="1" lang="es" sz="1000">
                <a:solidFill>
                  <a:schemeClr val="accent1"/>
                </a:solidFill>
                <a:latin typeface="Source Code Pro"/>
                <a:ea typeface="Source Code Pro"/>
                <a:cs typeface="Source Code Pro"/>
                <a:sym typeface="Source Code Pro"/>
              </a:rPr>
              <a:t>Buda</a:t>
            </a:r>
            <a:r>
              <a:rPr lang="es" sz="1000">
                <a:solidFill>
                  <a:schemeClr val="accent1"/>
                </a:solidFill>
                <a:latin typeface="Source Code Pro Medium"/>
                <a:ea typeface="Source Code Pro Medium"/>
                <a:cs typeface="Source Code Pro Medium"/>
                <a:sym typeface="Source Code Pro Medium"/>
              </a:rPr>
              <a:t>. Durante esta pelea va cambiando entre sus tres aspectos dependiendo del porcentaje de vida que le queda.</a:t>
            </a:r>
            <a:endParaRPr sz="10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0" y="0"/>
            <a:ext cx="9144004" cy="5143500"/>
          </a:xfrm>
          <a:prstGeom prst="rect">
            <a:avLst/>
          </a:prstGeom>
          <a:noFill/>
          <a:ln>
            <a:noFill/>
          </a:ln>
        </p:spPr>
      </p:pic>
      <p:sp>
        <p:nvSpPr>
          <p:cNvPr id="65" name="Google Shape;65;p14"/>
          <p:cNvSpPr txBox="1"/>
          <p:nvPr>
            <p:ph type="title"/>
          </p:nvPr>
        </p:nvSpPr>
        <p:spPr>
          <a:xfrm>
            <a:off x="823000" y="686925"/>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Ficha </a:t>
            </a:r>
            <a:r>
              <a:rPr lang="es" sz="3000">
                <a:latin typeface="Shojumaru"/>
                <a:ea typeface="Shojumaru"/>
                <a:cs typeface="Shojumaru"/>
                <a:sym typeface="Shojumaru"/>
              </a:rPr>
              <a:t>Técnica</a:t>
            </a:r>
            <a:endParaRPr sz="3000">
              <a:latin typeface="Shojumaru"/>
              <a:ea typeface="Shojumaru"/>
              <a:cs typeface="Shojumaru"/>
              <a:sym typeface="Shojumaru"/>
            </a:endParaRPr>
          </a:p>
        </p:txBody>
      </p:sp>
      <p:sp>
        <p:nvSpPr>
          <p:cNvPr id="66" name="Google Shape;66;p14"/>
          <p:cNvSpPr txBox="1"/>
          <p:nvPr>
            <p:ph idx="1" type="body"/>
          </p:nvPr>
        </p:nvSpPr>
        <p:spPr>
          <a:xfrm>
            <a:off x="692700" y="1411725"/>
            <a:ext cx="8520600" cy="357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1"/>
              </a:buClr>
              <a:buSzPts val="1800"/>
              <a:buFont typeface="Source Code Pro Medium"/>
              <a:buChar char="●"/>
            </a:pPr>
            <a:r>
              <a:rPr b="1" lang="es">
                <a:solidFill>
                  <a:schemeClr val="accent1"/>
                </a:solidFill>
              </a:rPr>
              <a:t>Título</a:t>
            </a:r>
            <a:r>
              <a:rPr b="1" lang="es">
                <a:solidFill>
                  <a:schemeClr val="accent1"/>
                </a:solidFill>
              </a:rPr>
              <a:t>:</a:t>
            </a:r>
            <a:r>
              <a:rPr lang="es">
                <a:solidFill>
                  <a:schemeClr val="accent1"/>
                </a:solidFill>
                <a:latin typeface="Source Code Pro Medium"/>
                <a:ea typeface="Source Code Pro Medium"/>
                <a:cs typeface="Source Code Pro Medium"/>
                <a:sym typeface="Source Code Pro Medium"/>
              </a:rPr>
              <a:t> Samsara</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b="1" lang="es">
                <a:solidFill>
                  <a:schemeClr val="accent1"/>
                </a:solidFill>
              </a:rPr>
              <a:t>Desarrollador:</a:t>
            </a:r>
            <a:r>
              <a:rPr lang="es">
                <a:solidFill>
                  <a:schemeClr val="accent1"/>
                </a:solidFill>
                <a:latin typeface="Source Code Pro Medium"/>
                <a:ea typeface="Source Code Pro Medium"/>
                <a:cs typeface="Source Code Pro Medium"/>
                <a:sym typeface="Source Code Pro Medium"/>
              </a:rPr>
              <a:t> Teapot Team</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b="1" lang="es">
                <a:solidFill>
                  <a:schemeClr val="accent1"/>
                </a:solidFill>
              </a:rPr>
              <a:t>Género:</a:t>
            </a:r>
            <a:r>
              <a:rPr lang="es">
                <a:solidFill>
                  <a:schemeClr val="accent1"/>
                </a:solidFill>
                <a:latin typeface="Source Code Pro Medium"/>
                <a:ea typeface="Source Code Pro Medium"/>
                <a:cs typeface="Source Code Pro Medium"/>
                <a:sym typeface="Source Code Pro Medium"/>
              </a:rPr>
              <a:t> Plataformas/Acción</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b="1" lang="es">
                <a:solidFill>
                  <a:schemeClr val="accent1"/>
                </a:solidFill>
              </a:rPr>
              <a:t>Número</a:t>
            </a:r>
            <a:r>
              <a:rPr b="1" lang="es">
                <a:solidFill>
                  <a:schemeClr val="accent1"/>
                </a:solidFill>
              </a:rPr>
              <a:t> de Jugadores:</a:t>
            </a:r>
            <a:r>
              <a:rPr lang="es">
                <a:solidFill>
                  <a:schemeClr val="accent1"/>
                </a:solidFill>
                <a:latin typeface="Source Code Pro Medium"/>
                <a:ea typeface="Source Code Pro Medium"/>
                <a:cs typeface="Source Code Pro Medium"/>
                <a:sym typeface="Source Code Pro Medium"/>
              </a:rPr>
              <a:t> 1</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b="1" lang="es">
                <a:solidFill>
                  <a:schemeClr val="accent1"/>
                </a:solidFill>
              </a:rPr>
              <a:t>Plataforma:</a:t>
            </a:r>
            <a:r>
              <a:rPr lang="es">
                <a:solidFill>
                  <a:schemeClr val="accent1"/>
                </a:solidFill>
                <a:latin typeface="Source Code Pro Medium"/>
                <a:ea typeface="Source Code Pro Medium"/>
                <a:cs typeface="Source Code Pro Medium"/>
                <a:sym typeface="Source Code Pro Medium"/>
              </a:rPr>
              <a:t> PC</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b="1" lang="es">
                <a:solidFill>
                  <a:schemeClr val="accent1"/>
                </a:solidFill>
              </a:rPr>
              <a:t>Motor:</a:t>
            </a:r>
            <a:r>
              <a:rPr lang="es">
                <a:solidFill>
                  <a:schemeClr val="accent1"/>
                </a:solidFill>
                <a:latin typeface="Source Code Pro Medium"/>
                <a:ea typeface="Source Code Pro Medium"/>
                <a:cs typeface="Source Code Pro Medium"/>
                <a:sym typeface="Source Code Pro Medium"/>
              </a:rPr>
              <a:t> Unity Engine</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b="1" lang="es">
                <a:solidFill>
                  <a:schemeClr val="accent1"/>
                </a:solidFill>
              </a:rPr>
              <a:t>Fecha de Lanzamiento:</a:t>
            </a:r>
            <a:r>
              <a:rPr lang="es">
                <a:solidFill>
                  <a:schemeClr val="accent1"/>
                </a:solidFill>
                <a:latin typeface="Source Code Pro Medium"/>
                <a:ea typeface="Source Code Pro Medium"/>
                <a:cs typeface="Source Code Pro Medium"/>
                <a:sym typeface="Source Code Pro Medium"/>
              </a:rPr>
              <a:t> Mayo-Junio 2019</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b="1" lang="es">
                <a:solidFill>
                  <a:schemeClr val="accent1"/>
                </a:solidFill>
              </a:rPr>
              <a:t>Ambientación</a:t>
            </a:r>
            <a:r>
              <a:rPr b="1" lang="es">
                <a:solidFill>
                  <a:schemeClr val="accent1"/>
                </a:solidFill>
              </a:rPr>
              <a:t>:</a:t>
            </a:r>
            <a:r>
              <a:rPr lang="es">
                <a:solidFill>
                  <a:schemeClr val="accent1"/>
                </a:solidFill>
                <a:latin typeface="Source Code Pro Medium"/>
                <a:ea typeface="Source Code Pro Medium"/>
                <a:cs typeface="Source Code Pro Medium"/>
                <a:sym typeface="Source Code Pro Medium"/>
              </a:rPr>
              <a:t> Budismo/</a:t>
            </a:r>
            <a:r>
              <a:rPr lang="es">
                <a:solidFill>
                  <a:schemeClr val="accent1"/>
                </a:solidFill>
                <a:latin typeface="Source Code Pro Medium"/>
                <a:ea typeface="Source Code Pro Medium"/>
                <a:cs typeface="Source Code Pro Medium"/>
                <a:sym typeface="Source Code Pro Medium"/>
              </a:rPr>
              <a:t>Japón</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b="1" lang="es">
                <a:solidFill>
                  <a:schemeClr val="accent1"/>
                </a:solidFill>
              </a:rPr>
              <a:t>Estética: </a:t>
            </a:r>
            <a:r>
              <a:rPr lang="es">
                <a:solidFill>
                  <a:schemeClr val="accent1"/>
                </a:solidFill>
                <a:latin typeface="Source Code Pro Medium"/>
                <a:ea typeface="Source Code Pro Medium"/>
                <a:cs typeface="Source Code Pro Medium"/>
                <a:sym typeface="Source Code Pro Medium"/>
              </a:rPr>
              <a:t>Cartoon</a:t>
            </a:r>
            <a:endParaRPr>
              <a:solidFill>
                <a:schemeClr val="accent1"/>
              </a:solidFill>
              <a:latin typeface="Source Code Pro Medium"/>
              <a:ea typeface="Source Code Pro Medium"/>
              <a:cs typeface="Source Code Pro Medium"/>
              <a:sym typeface="Source Code Pro Medium"/>
            </a:endParaRPr>
          </a:p>
        </p:txBody>
      </p:sp>
      <p:pic>
        <p:nvPicPr>
          <p:cNvPr id="67" name="Google Shape;67;p14"/>
          <p:cNvPicPr preferRelativeResize="0"/>
          <p:nvPr/>
        </p:nvPicPr>
        <p:blipFill>
          <a:blip r:embed="rId4">
            <a:alphaModFix/>
          </a:blip>
          <a:stretch>
            <a:fillRect/>
          </a:stretch>
        </p:blipFill>
        <p:spPr>
          <a:xfrm>
            <a:off x="4033898" y="152400"/>
            <a:ext cx="5480171" cy="3874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2"/>
          <p:cNvPicPr preferRelativeResize="0"/>
          <p:nvPr/>
        </p:nvPicPr>
        <p:blipFill>
          <a:blip r:embed="rId3">
            <a:alphaModFix/>
          </a:blip>
          <a:stretch>
            <a:fillRect/>
          </a:stretch>
        </p:blipFill>
        <p:spPr>
          <a:xfrm>
            <a:off x="0" y="0"/>
            <a:ext cx="9144004" cy="5143500"/>
          </a:xfrm>
          <a:prstGeom prst="rect">
            <a:avLst/>
          </a:prstGeom>
          <a:noFill/>
          <a:ln>
            <a:noFill/>
          </a:ln>
        </p:spPr>
      </p:pic>
      <p:sp>
        <p:nvSpPr>
          <p:cNvPr id="213" name="Google Shape;213;p32"/>
          <p:cNvSpPr txBox="1"/>
          <p:nvPr>
            <p:ph idx="1" type="body"/>
          </p:nvPr>
        </p:nvSpPr>
        <p:spPr>
          <a:xfrm>
            <a:off x="647500" y="785600"/>
            <a:ext cx="7607400" cy="9711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accent1"/>
              </a:buClr>
              <a:buSzPts val="1200"/>
              <a:buChar char="●"/>
            </a:pPr>
            <a:r>
              <a:rPr b="1" lang="es" sz="1200">
                <a:solidFill>
                  <a:schemeClr val="accent1"/>
                </a:solidFill>
              </a:rPr>
              <a:t>Buda de las Cien Manos.</a:t>
            </a:r>
            <a:r>
              <a:rPr lang="es" sz="1200">
                <a:solidFill>
                  <a:schemeClr val="accent1"/>
                </a:solidFill>
                <a:latin typeface="Source Code Pro Medium"/>
                <a:ea typeface="Source Code Pro Medium"/>
                <a:cs typeface="Source Code Pro Medium"/>
                <a:sym typeface="Source Code Pro Medium"/>
              </a:rPr>
              <a:t> En este modo es invulnerable hasta que pare de atacar. Entonces no </a:t>
            </a:r>
            <a:r>
              <a:rPr lang="es" sz="1200">
                <a:solidFill>
                  <a:schemeClr val="accent1"/>
                </a:solidFill>
                <a:latin typeface="Source Code Pro Medium"/>
                <a:ea typeface="Source Code Pro Medium"/>
                <a:cs typeface="Source Code Pro Medium"/>
                <a:sym typeface="Source Code Pro Medium"/>
              </a:rPr>
              <a:t>hará</a:t>
            </a:r>
            <a:r>
              <a:rPr lang="es" sz="1200">
                <a:solidFill>
                  <a:schemeClr val="accent1"/>
                </a:solidFill>
                <a:latin typeface="Source Code Pro Medium"/>
                <a:ea typeface="Source Code Pro Medium"/>
                <a:cs typeface="Source Code Pro Medium"/>
                <a:sym typeface="Source Code Pro Medium"/>
              </a:rPr>
              <a:t> nada durante unos segundos donde </a:t>
            </a:r>
            <a:r>
              <a:rPr lang="es" sz="1200">
                <a:solidFill>
                  <a:schemeClr val="accent1"/>
                </a:solidFill>
                <a:latin typeface="Source Code Pro Medium"/>
                <a:ea typeface="Source Code Pro Medium"/>
                <a:cs typeface="Source Code Pro Medium"/>
                <a:sym typeface="Source Code Pro Medium"/>
              </a:rPr>
              <a:t>podrás</a:t>
            </a:r>
            <a:r>
              <a:rPr lang="es" sz="1200">
                <a:solidFill>
                  <a:schemeClr val="accent1"/>
                </a:solidFill>
                <a:latin typeface="Source Code Pro Medium"/>
                <a:ea typeface="Source Code Pro Medium"/>
                <a:cs typeface="Source Code Pro Medium"/>
                <a:sym typeface="Source Code Pro Medium"/>
              </a:rPr>
              <a:t> golpearlo si escalas las manos que </a:t>
            </a:r>
            <a:r>
              <a:rPr lang="es" sz="1200">
                <a:solidFill>
                  <a:schemeClr val="accent1"/>
                </a:solidFill>
                <a:latin typeface="Source Code Pro Medium"/>
                <a:ea typeface="Source Code Pro Medium"/>
                <a:cs typeface="Source Code Pro Medium"/>
                <a:sym typeface="Source Code Pro Medium"/>
              </a:rPr>
              <a:t>saldrán</a:t>
            </a:r>
            <a:r>
              <a:rPr lang="es" sz="1200">
                <a:solidFill>
                  <a:schemeClr val="accent1"/>
                </a:solidFill>
                <a:latin typeface="Source Code Pro Medium"/>
                <a:ea typeface="Source Code Pro Medium"/>
                <a:cs typeface="Source Code Pro Medium"/>
                <a:sym typeface="Source Code Pro Medium"/>
              </a:rPr>
              <a:t> a su alrededor.</a:t>
            </a:r>
            <a:endParaRPr sz="1200">
              <a:solidFill>
                <a:schemeClr val="accent1"/>
              </a:solidFill>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graphicFrame>
        <p:nvGraphicFramePr>
          <p:cNvPr id="214" name="Google Shape;214;p32"/>
          <p:cNvGraphicFramePr/>
          <p:nvPr/>
        </p:nvGraphicFramePr>
        <p:xfrm>
          <a:off x="824325" y="1619250"/>
          <a:ext cx="3000000" cy="3000000"/>
        </p:xfrm>
        <a:graphic>
          <a:graphicData uri="http://schemas.openxmlformats.org/drawingml/2006/table">
            <a:tbl>
              <a:tblPr>
                <a:noFill/>
                <a:tableStyleId>{6A0E192F-8EC4-419C-833A-3E0FCAE150A1}</a:tableStyleId>
              </a:tblPr>
              <a:tblGrid>
                <a:gridCol w="1077500"/>
                <a:gridCol w="6400000"/>
              </a:tblGrid>
              <a:tr h="381000">
                <a:tc>
                  <a:txBody>
                    <a:bodyPr>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Habilidades</a:t>
                      </a:r>
                      <a:endParaRPr b="1" sz="10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Descripción</a:t>
                      </a:r>
                      <a:endParaRPr b="1" sz="10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Combo Sweep</a:t>
                      </a:r>
                      <a:endParaRPr b="1" sz="10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latin typeface="Source Code Pro Medium"/>
                          <a:ea typeface="Source Code Pro Medium"/>
                          <a:cs typeface="Source Code Pro Medium"/>
                          <a:sym typeface="Source Code Pro Medium"/>
                        </a:rPr>
                        <a:t>Primero aparece una mano en el borde derecho de la pantalla, que arrastra hacia la izquierda, después aparece una mano a la izquierda y hace lo contrario, después aparecen dos manos una en cada lado y arrastran hacia el centro hasta chocar entre ellas.</a:t>
                      </a:r>
                      <a:endParaRPr sz="10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Lluvia de Golpes</a:t>
                      </a:r>
                      <a:endParaRPr b="1" sz="10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latin typeface="Source Code Pro Medium"/>
                          <a:ea typeface="Source Code Pro Medium"/>
                          <a:cs typeface="Source Code Pro Medium"/>
                          <a:sym typeface="Source Code Pro Medium"/>
                        </a:rPr>
                        <a:t>Aparecen cinco manos cada cierto tiempo en la zona superior de la pantalla. Estas manos siguen al jugador hasta que empiezan a bajar para golpear contra el suelo. Las manos desaparecen después de dar el golpe. </a:t>
                      </a:r>
                      <a:endParaRPr sz="10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Escalada</a:t>
                      </a:r>
                      <a:endParaRPr b="1" sz="10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sz="1000">
                          <a:latin typeface="Source Code Pro Medium"/>
                          <a:ea typeface="Source Code Pro Medium"/>
                          <a:cs typeface="Source Code Pro Medium"/>
                          <a:sym typeface="Source Code Pro Medium"/>
                        </a:rPr>
                        <a:t>Aparece un brazo desde la izquierda, que ocupa la parte inferior de la pantalla, después uno desde la derecha que pasa por encima del anterior, y por último uno desde la izquierda que pasa por encima del anterior. Para esquivar este ataque el jugador deberá ir subiendo por los brazos.</a:t>
                      </a:r>
                      <a:endParaRPr sz="10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3"/>
          <p:cNvPicPr preferRelativeResize="0"/>
          <p:nvPr/>
        </p:nvPicPr>
        <p:blipFill>
          <a:blip r:embed="rId3">
            <a:alphaModFix/>
          </a:blip>
          <a:stretch>
            <a:fillRect/>
          </a:stretch>
        </p:blipFill>
        <p:spPr>
          <a:xfrm>
            <a:off x="0" y="0"/>
            <a:ext cx="9144004" cy="5143500"/>
          </a:xfrm>
          <a:prstGeom prst="rect">
            <a:avLst/>
          </a:prstGeom>
          <a:noFill/>
          <a:ln>
            <a:noFill/>
          </a:ln>
        </p:spPr>
      </p:pic>
      <p:sp>
        <p:nvSpPr>
          <p:cNvPr id="220" name="Google Shape;220;p33"/>
          <p:cNvSpPr txBox="1"/>
          <p:nvPr>
            <p:ph type="title"/>
          </p:nvPr>
        </p:nvSpPr>
        <p:spPr>
          <a:xfrm>
            <a:off x="7689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Character : Koichi Yamaguchi </a:t>
            </a:r>
            <a:endParaRPr sz="3000">
              <a:latin typeface="Shojumaru"/>
              <a:ea typeface="Shojumaru"/>
              <a:cs typeface="Shojumaru"/>
              <a:sym typeface="Shojumaru"/>
            </a:endParaRPr>
          </a:p>
        </p:txBody>
      </p:sp>
      <p:sp>
        <p:nvSpPr>
          <p:cNvPr id="221" name="Google Shape;221;p33"/>
          <p:cNvSpPr txBox="1"/>
          <p:nvPr>
            <p:ph idx="1" type="body"/>
          </p:nvPr>
        </p:nvSpPr>
        <p:spPr>
          <a:xfrm>
            <a:off x="540300" y="1152475"/>
            <a:ext cx="5856300" cy="33402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Edad:</a:t>
            </a:r>
            <a:r>
              <a:rPr lang="es" sz="1200">
                <a:solidFill>
                  <a:schemeClr val="accent1"/>
                </a:solidFill>
                <a:latin typeface="Source Code Pro Medium"/>
                <a:ea typeface="Source Code Pro Medium"/>
                <a:cs typeface="Source Code Pro Medium"/>
                <a:sym typeface="Source Code Pro Medium"/>
              </a:rPr>
              <a:t> 40 y tantos?</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Profesión:</a:t>
            </a:r>
            <a:r>
              <a:rPr lang="es" sz="1200">
                <a:solidFill>
                  <a:schemeClr val="accent1"/>
                </a:solidFill>
                <a:latin typeface="Source Code Pro Medium"/>
                <a:ea typeface="Source Code Pro Medium"/>
                <a:cs typeface="Source Code Pro Medium"/>
                <a:sym typeface="Source Code Pro Medium"/>
              </a:rPr>
              <a:t> Líder de la Yakuza</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Accesorios:</a:t>
            </a:r>
            <a:r>
              <a:rPr lang="es" sz="1200">
                <a:solidFill>
                  <a:schemeClr val="accent1"/>
                </a:solidFill>
                <a:latin typeface="Source Code Pro Medium"/>
                <a:ea typeface="Source Code Pro Medium"/>
                <a:cs typeface="Source Code Pro Medium"/>
                <a:sym typeface="Source Code Pro Medium"/>
              </a:rPr>
              <a:t> Lleva unos puños americanos.</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Físico:</a:t>
            </a:r>
            <a:r>
              <a:rPr lang="es" sz="1200">
                <a:solidFill>
                  <a:schemeClr val="accent1"/>
                </a:solidFill>
                <a:latin typeface="Source Code Pro Medium"/>
                <a:ea typeface="Source Code Pro Medium"/>
                <a:cs typeface="Source Code Pro Medium"/>
                <a:sym typeface="Source Code Pro Medium"/>
              </a:rPr>
              <a:t> Es corpulento con los músculos bien definidos.</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Vestimenta:</a:t>
            </a:r>
            <a:r>
              <a:rPr lang="es" sz="1200">
                <a:solidFill>
                  <a:schemeClr val="accent1"/>
                </a:solidFill>
                <a:latin typeface="Source Code Pro Medium"/>
                <a:ea typeface="Source Code Pro Medium"/>
                <a:cs typeface="Source Code Pro Medium"/>
                <a:sym typeface="Source Code Pro Medium"/>
              </a:rPr>
              <a:t> Cuando lo vemos por primera vez va con traje. Cuando combatimos contra él solo lleva pantalones de traje y zapatos. </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Motivaciones:</a:t>
            </a:r>
            <a:r>
              <a:rPr lang="es" sz="1200">
                <a:solidFill>
                  <a:schemeClr val="accent1"/>
                </a:solidFill>
                <a:latin typeface="Source Code Pro Medium"/>
                <a:ea typeface="Source Code Pro Medium"/>
                <a:cs typeface="Source Code Pro Medium"/>
                <a:sym typeface="Source Code Pro Medium"/>
              </a:rPr>
              <a:t> Ganar dinero y crear un imperio del crimen organizado.</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Psicología:</a:t>
            </a:r>
            <a:r>
              <a:rPr lang="es" sz="1200">
                <a:solidFill>
                  <a:schemeClr val="accent1"/>
                </a:solidFill>
                <a:latin typeface="Source Code Pro Medium"/>
                <a:ea typeface="Source Code Pro Medium"/>
                <a:cs typeface="Source Code Pro Medium"/>
                <a:sym typeface="Source Code Pro Medium"/>
              </a:rPr>
              <a:t> Un hombre sin escrúpulos, solo le importa su “familia” de la yakuza y el dinero. </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Historia:</a:t>
            </a:r>
            <a:r>
              <a:rPr lang="es" sz="1200">
                <a:solidFill>
                  <a:schemeClr val="accent1"/>
                </a:solidFill>
                <a:latin typeface="Source Code Pro Medium"/>
                <a:ea typeface="Source Code Pro Medium"/>
                <a:cs typeface="Source Code Pro Medium"/>
                <a:sym typeface="Source Code Pro Medium"/>
              </a:rPr>
              <a:t> Gobernante desde las sombras de la ciudad, su especialidad es el tráfico de reliquias, por eso cuando oye de la existencia de la piedra Chintamani manda a sus secuaces a robarla.</a:t>
            </a:r>
            <a:endParaRPr sz="1200">
              <a:solidFill>
                <a:schemeClr val="accent1"/>
              </a:solidFill>
              <a:latin typeface="Source Code Pro Medium"/>
              <a:ea typeface="Source Code Pro Medium"/>
              <a:cs typeface="Source Code Pro Medium"/>
              <a:sym typeface="Source Code Pro Medium"/>
            </a:endParaRPr>
          </a:p>
        </p:txBody>
      </p:sp>
      <p:pic>
        <p:nvPicPr>
          <p:cNvPr id="222" name="Google Shape;222;p33"/>
          <p:cNvPicPr preferRelativeResize="0"/>
          <p:nvPr/>
        </p:nvPicPr>
        <p:blipFill>
          <a:blip r:embed="rId4">
            <a:alphaModFix/>
          </a:blip>
          <a:stretch>
            <a:fillRect/>
          </a:stretch>
        </p:blipFill>
        <p:spPr>
          <a:xfrm>
            <a:off x="6379475" y="1097000"/>
            <a:ext cx="2332074" cy="32987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34"/>
          <p:cNvPicPr preferRelativeResize="0"/>
          <p:nvPr/>
        </p:nvPicPr>
        <p:blipFill>
          <a:blip r:embed="rId3">
            <a:alphaModFix/>
          </a:blip>
          <a:stretch>
            <a:fillRect/>
          </a:stretch>
        </p:blipFill>
        <p:spPr>
          <a:xfrm>
            <a:off x="0" y="0"/>
            <a:ext cx="9144004" cy="5143500"/>
          </a:xfrm>
          <a:prstGeom prst="rect">
            <a:avLst/>
          </a:prstGeom>
          <a:noFill/>
          <a:ln>
            <a:noFill/>
          </a:ln>
        </p:spPr>
      </p:pic>
      <p:sp>
        <p:nvSpPr>
          <p:cNvPr id="228" name="Google Shape;228;p34"/>
          <p:cNvSpPr txBox="1"/>
          <p:nvPr>
            <p:ph idx="1" type="body"/>
          </p:nvPr>
        </p:nvSpPr>
        <p:spPr>
          <a:xfrm>
            <a:off x="743400" y="344650"/>
            <a:ext cx="7643400" cy="42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434343"/>
              </a:solidFill>
              <a:latin typeface="Source Code Pro Medium"/>
              <a:ea typeface="Source Code Pro Medium"/>
              <a:cs typeface="Source Code Pro Medium"/>
              <a:sym typeface="Source Code Pro Medium"/>
            </a:endParaRPr>
          </a:p>
          <a:p>
            <a:pPr indent="0" lvl="0" marL="0" rtl="0" algn="l">
              <a:spcBef>
                <a:spcPts val="1600"/>
              </a:spcBef>
              <a:spcAft>
                <a:spcPts val="1600"/>
              </a:spcAft>
              <a:buNone/>
            </a:pPr>
            <a:r>
              <a:rPr lang="es" sz="1400">
                <a:solidFill>
                  <a:schemeClr val="accent1"/>
                </a:solidFill>
                <a:latin typeface="Source Code Pro Medium"/>
                <a:ea typeface="Source Code Pro Medium"/>
                <a:cs typeface="Source Code Pro Medium"/>
                <a:sym typeface="Source Code Pro Medium"/>
              </a:rPr>
              <a:t>Al llegar a él se quita la chaqueta y se prepara para luchar. Al derrotarlo obtendremos una Piedra Chintamani.</a:t>
            </a:r>
            <a:endParaRPr sz="1400">
              <a:solidFill>
                <a:schemeClr val="accent1"/>
              </a:solidFill>
              <a:latin typeface="Source Code Pro Medium"/>
              <a:ea typeface="Source Code Pro Medium"/>
              <a:cs typeface="Source Code Pro Medium"/>
              <a:sym typeface="Source Code Pro Medium"/>
            </a:endParaRPr>
          </a:p>
        </p:txBody>
      </p:sp>
      <p:graphicFrame>
        <p:nvGraphicFramePr>
          <p:cNvPr id="229" name="Google Shape;229;p34"/>
          <p:cNvGraphicFramePr/>
          <p:nvPr/>
        </p:nvGraphicFramePr>
        <p:xfrm>
          <a:off x="806325" y="1809750"/>
          <a:ext cx="3000000" cy="3000000"/>
        </p:xfrm>
        <a:graphic>
          <a:graphicData uri="http://schemas.openxmlformats.org/drawingml/2006/table">
            <a:tbl>
              <a:tblPr>
                <a:noFill/>
                <a:tableStyleId>{6A0E192F-8EC4-419C-833A-3E0FCAE150A1}</a:tableStyleId>
              </a:tblPr>
              <a:tblGrid>
                <a:gridCol w="1388125"/>
                <a:gridCol w="6107375"/>
              </a:tblGrid>
              <a:tr h="381000">
                <a:tc>
                  <a:txBody>
                    <a:bodyPr>
                      <a:noAutofit/>
                    </a:bodyPr>
                    <a:lstStyle/>
                    <a:p>
                      <a:pPr indent="0" lvl="0" marL="0" rtl="0" algn="l">
                        <a:spcBef>
                          <a:spcPts val="0"/>
                        </a:spcBef>
                        <a:spcAft>
                          <a:spcPts val="0"/>
                        </a:spcAft>
                        <a:buNone/>
                      </a:pPr>
                      <a:r>
                        <a:rPr b="1" lang="es">
                          <a:latin typeface="Source Code Pro"/>
                          <a:ea typeface="Source Code Pro"/>
                          <a:cs typeface="Source Code Pro"/>
                          <a:sym typeface="Source Code Pro"/>
                        </a:rPr>
                        <a:t>Habilidades</a:t>
                      </a:r>
                      <a:endParaRPr b="1">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s">
                          <a:latin typeface="Source Code Pro"/>
                          <a:ea typeface="Source Code Pro"/>
                          <a:cs typeface="Source Code Pro"/>
                          <a:sym typeface="Source Code Pro"/>
                        </a:rPr>
                        <a:t>Descripciones</a:t>
                      </a:r>
                      <a:endParaRPr b="1">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a:latin typeface="Source Code Pro"/>
                          <a:ea typeface="Source Code Pro"/>
                          <a:cs typeface="Source Code Pro"/>
                          <a:sym typeface="Source Code Pro"/>
                        </a:rPr>
                        <a:t>Combo 4</a:t>
                      </a:r>
                      <a:endParaRPr b="1">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a:latin typeface="Source Code Pro Medium"/>
                          <a:ea typeface="Source Code Pro Medium"/>
                          <a:cs typeface="Source Code Pro Medium"/>
                          <a:sym typeface="Source Code Pro Medium"/>
                        </a:rPr>
                        <a:t>Lanza un combo de golpes mientras avanza hacia el jugador.</a:t>
                      </a:r>
                      <a:endParaRPr>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a:latin typeface="Source Code Pro"/>
                          <a:ea typeface="Source Code Pro"/>
                          <a:cs typeface="Source Code Pro"/>
                          <a:sym typeface="Source Code Pro"/>
                        </a:rPr>
                        <a:t>Smash</a:t>
                      </a:r>
                      <a:endParaRPr b="1">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a:latin typeface="Source Code Pro Medium"/>
                          <a:ea typeface="Source Code Pro Medium"/>
                          <a:cs typeface="Source Code Pro Medium"/>
                          <a:sym typeface="Source Code Pro Medium"/>
                        </a:rPr>
                        <a:t>Junta las dos manos sobre la cabeza y golpea hacia abajo en un golpe devastador que quita dos de vida.</a:t>
                      </a:r>
                      <a:endParaRPr>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a:latin typeface="Source Code Pro"/>
                          <a:ea typeface="Source Code Pro"/>
                          <a:cs typeface="Source Code Pro"/>
                          <a:sym typeface="Source Code Pro"/>
                        </a:rPr>
                        <a:t>Carga</a:t>
                      </a:r>
                      <a:endParaRPr b="1">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s">
                          <a:latin typeface="Source Code Pro Medium"/>
                          <a:ea typeface="Source Code Pro Medium"/>
                          <a:cs typeface="Source Code Pro Medium"/>
                          <a:sym typeface="Source Code Pro Medium"/>
                        </a:rPr>
                        <a:t>Carga hacia el jugador para estamparlo contra la pared. Si falla queda aturdido durante unos segundos.</a:t>
                      </a:r>
                      <a:endParaRPr>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35"/>
          <p:cNvPicPr preferRelativeResize="0"/>
          <p:nvPr/>
        </p:nvPicPr>
        <p:blipFill>
          <a:blip r:embed="rId3">
            <a:alphaModFix/>
          </a:blip>
          <a:stretch>
            <a:fillRect/>
          </a:stretch>
        </p:blipFill>
        <p:spPr>
          <a:xfrm>
            <a:off x="0" y="0"/>
            <a:ext cx="9144004" cy="5143500"/>
          </a:xfrm>
          <a:prstGeom prst="rect">
            <a:avLst/>
          </a:prstGeom>
          <a:noFill/>
          <a:ln>
            <a:noFill/>
          </a:ln>
        </p:spPr>
      </p:pic>
      <p:sp>
        <p:nvSpPr>
          <p:cNvPr id="235" name="Google Shape;235;p35"/>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Character : Sol y Brisa</a:t>
            </a:r>
            <a:endParaRPr sz="3000">
              <a:latin typeface="Shojumaru"/>
              <a:ea typeface="Shojumaru"/>
              <a:cs typeface="Shojumaru"/>
              <a:sym typeface="Shojumaru"/>
            </a:endParaRPr>
          </a:p>
        </p:txBody>
      </p:sp>
      <p:sp>
        <p:nvSpPr>
          <p:cNvPr id="236" name="Google Shape;236;p35"/>
          <p:cNvSpPr txBox="1"/>
          <p:nvPr>
            <p:ph idx="1" type="body"/>
          </p:nvPr>
        </p:nvSpPr>
        <p:spPr>
          <a:xfrm>
            <a:off x="540300" y="1228675"/>
            <a:ext cx="6372600" cy="33402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Edad:</a:t>
            </a:r>
            <a:r>
              <a:rPr lang="es" sz="1200">
                <a:solidFill>
                  <a:schemeClr val="accent1"/>
                </a:solidFill>
                <a:latin typeface="Source Code Pro Medium"/>
                <a:ea typeface="Source Code Pro Medium"/>
                <a:cs typeface="Source Code Pro Medium"/>
                <a:sym typeface="Source Code Pro Medium"/>
              </a:rPr>
              <a:t> Desconocida.</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Profesión:</a:t>
            </a:r>
            <a:r>
              <a:rPr lang="es" sz="1200">
                <a:solidFill>
                  <a:schemeClr val="accent1"/>
                </a:solidFill>
                <a:latin typeface="Source Code Pro Medium"/>
                <a:ea typeface="Source Code Pro Medium"/>
                <a:cs typeface="Source Code Pro Medium"/>
                <a:sym typeface="Source Code Pro Medium"/>
              </a:rPr>
              <a:t> Guardianas del Templo de los Muertos.</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Accesorios:</a:t>
            </a:r>
            <a:r>
              <a:rPr lang="es" sz="1200">
                <a:solidFill>
                  <a:schemeClr val="accent1"/>
                </a:solidFill>
                <a:latin typeface="Source Code Pro Medium"/>
                <a:ea typeface="Source Code Pro Medium"/>
                <a:cs typeface="Source Code Pro Medium"/>
                <a:sym typeface="Source Code Pro Medium"/>
              </a:rPr>
              <a:t> Sol lleva una Sombrilla y Brisa un Abanico.</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Físico:</a:t>
            </a:r>
            <a:r>
              <a:rPr lang="es" sz="1200">
                <a:solidFill>
                  <a:schemeClr val="accent1"/>
                </a:solidFill>
                <a:latin typeface="Source Code Pro Medium"/>
                <a:ea typeface="Source Code Pro Medium"/>
                <a:cs typeface="Source Code Pro Medium"/>
                <a:sym typeface="Source Code Pro Medium"/>
              </a:rPr>
              <a:t> Delgadas, llevan el pelo recogido en un moño, Sol pelo blanco y un lazo, Brisa pelo negro con unas agujas.</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Vestimenta:</a:t>
            </a:r>
            <a:r>
              <a:rPr lang="es" sz="1200">
                <a:solidFill>
                  <a:schemeClr val="accent1"/>
                </a:solidFill>
                <a:latin typeface="Source Code Pro Medium"/>
                <a:ea typeface="Source Code Pro Medium"/>
                <a:cs typeface="Source Code Pro Medium"/>
                <a:sym typeface="Source Code Pro Medium"/>
              </a:rPr>
              <a:t> Van vestidas con una yukata, tienen la cara cubierta con una máscara y el cuerpo cubierto por vendas, también llevan calcetines. </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Motivaciones:</a:t>
            </a:r>
            <a:r>
              <a:rPr lang="es" sz="1200">
                <a:solidFill>
                  <a:schemeClr val="accent1"/>
                </a:solidFill>
                <a:latin typeface="Source Code Pro Medium"/>
                <a:ea typeface="Source Code Pro Medium"/>
                <a:cs typeface="Source Code Pro Medium"/>
                <a:sym typeface="Source Code Pro Medium"/>
              </a:rPr>
              <a:t> Proteger el templo de intrusos.</a:t>
            </a:r>
            <a:endParaRPr sz="1200">
              <a:solidFill>
                <a:schemeClr val="accent1"/>
              </a:solidFill>
              <a:latin typeface="Source Code Pro Medium"/>
              <a:ea typeface="Source Code Pro Medium"/>
              <a:cs typeface="Source Code Pro Medium"/>
              <a:sym typeface="Source Code Pro Medium"/>
            </a:endParaRPr>
          </a:p>
          <a:p>
            <a:pPr indent="-304800" lvl="0" marL="457200" rtl="0" algn="just">
              <a:spcBef>
                <a:spcPts val="0"/>
              </a:spcBef>
              <a:spcAft>
                <a:spcPts val="0"/>
              </a:spcAft>
              <a:buClr>
                <a:schemeClr val="accent1"/>
              </a:buClr>
              <a:buSzPts val="1200"/>
              <a:buFont typeface="Source Code Pro Medium"/>
              <a:buChar char="●"/>
            </a:pPr>
            <a:r>
              <a:rPr b="1" lang="es" sz="1200">
                <a:solidFill>
                  <a:schemeClr val="accent1"/>
                </a:solidFill>
              </a:rPr>
              <a:t>Historia:</a:t>
            </a:r>
            <a:r>
              <a:rPr lang="es" sz="1200">
                <a:solidFill>
                  <a:schemeClr val="accent1"/>
                </a:solidFill>
                <a:latin typeface="Source Code Pro Medium"/>
                <a:ea typeface="Source Code Pro Medium"/>
                <a:cs typeface="Source Code Pro Medium"/>
                <a:sym typeface="Source Code Pro Medium"/>
              </a:rPr>
              <a:t> En su vida anterior fueron sacerdotisas muy devotas, que murieron tratando de proteger el templo en el que vivían. Ese sacrificio les valió para reencarnarse como espectros.</a:t>
            </a:r>
            <a:endParaRPr sz="1200">
              <a:solidFill>
                <a:schemeClr val="accent1"/>
              </a:solidFill>
              <a:latin typeface="Source Code Pro Medium"/>
              <a:ea typeface="Source Code Pro Medium"/>
              <a:cs typeface="Source Code Pro Medium"/>
              <a:sym typeface="Source Code Pro Medium"/>
            </a:endParaRPr>
          </a:p>
          <a:p>
            <a:pPr indent="0" lvl="0" marL="457200" rtl="0" algn="just">
              <a:spcBef>
                <a:spcPts val="1600"/>
              </a:spcBef>
              <a:spcAft>
                <a:spcPts val="0"/>
              </a:spcAft>
              <a:buNone/>
            </a:pPr>
            <a:r>
              <a:t/>
            </a:r>
            <a:endParaRPr sz="1200">
              <a:solidFill>
                <a:schemeClr val="accent1"/>
              </a:solidFill>
              <a:latin typeface="Source Code Pro Medium"/>
              <a:ea typeface="Source Code Pro Medium"/>
              <a:cs typeface="Source Code Pro Medium"/>
              <a:sym typeface="Source Code Pro Medium"/>
            </a:endParaRPr>
          </a:p>
          <a:p>
            <a:pPr indent="0" lvl="0" marL="457200" rtl="0" algn="just">
              <a:spcBef>
                <a:spcPts val="1600"/>
              </a:spcBef>
              <a:spcAft>
                <a:spcPts val="0"/>
              </a:spcAft>
              <a:buNone/>
            </a:pPr>
            <a:r>
              <a:t/>
            </a:r>
            <a:endParaRPr sz="1400">
              <a:solidFill>
                <a:srgbClr val="434343"/>
              </a:solidFill>
              <a:latin typeface="Source Code Pro Medium"/>
              <a:ea typeface="Source Code Pro Medium"/>
              <a:cs typeface="Source Code Pro Medium"/>
              <a:sym typeface="Source Code Pro Medium"/>
            </a:endParaRPr>
          </a:p>
          <a:p>
            <a:pPr indent="0" lvl="0" marL="457200" rtl="0" algn="just">
              <a:spcBef>
                <a:spcPts val="1600"/>
              </a:spcBef>
              <a:spcAft>
                <a:spcPts val="1600"/>
              </a:spcAft>
              <a:buNone/>
            </a:pPr>
            <a:r>
              <a:t/>
            </a:r>
            <a:endParaRPr>
              <a:solidFill>
                <a:srgbClr val="434343"/>
              </a:solidFill>
              <a:latin typeface="Source Code Pro Medium"/>
              <a:ea typeface="Source Code Pro Medium"/>
              <a:cs typeface="Source Code Pro Medium"/>
              <a:sym typeface="Source Code Pro Medium"/>
            </a:endParaRPr>
          </a:p>
        </p:txBody>
      </p:sp>
      <p:sp>
        <p:nvSpPr>
          <p:cNvPr id="237" name="Google Shape;237;p35"/>
          <p:cNvSpPr txBox="1"/>
          <p:nvPr/>
        </p:nvSpPr>
        <p:spPr>
          <a:xfrm>
            <a:off x="869300" y="2770375"/>
            <a:ext cx="61218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lang="es" sz="1200">
                <a:solidFill>
                  <a:schemeClr val="accent1"/>
                </a:solidFill>
                <a:latin typeface="Source Code Pro Medium"/>
                <a:ea typeface="Source Code Pro Medium"/>
                <a:cs typeface="Source Code Pro Medium"/>
                <a:sym typeface="Source Code Pro Medium"/>
              </a:rPr>
              <a:t>En este combate pelearemos contra una de las dos gemelas, pero cada vez que les quitemos cierta cantidad de vida se intercambiaran entre ellas.</a:t>
            </a:r>
            <a:endParaRPr sz="1200">
              <a:solidFill>
                <a:schemeClr val="accent1"/>
              </a:solidFill>
              <a:latin typeface="Source Code Pro Medium"/>
              <a:ea typeface="Source Code Pro Medium"/>
              <a:cs typeface="Source Code Pro Medium"/>
              <a:sym typeface="Source Code Pro Medium"/>
            </a:endParaRPr>
          </a:p>
        </p:txBody>
      </p:sp>
      <p:pic>
        <p:nvPicPr>
          <p:cNvPr id="238" name="Google Shape;238;p35"/>
          <p:cNvPicPr preferRelativeResize="0"/>
          <p:nvPr/>
        </p:nvPicPr>
        <p:blipFill>
          <a:blip r:embed="rId4">
            <a:alphaModFix/>
          </a:blip>
          <a:stretch>
            <a:fillRect/>
          </a:stretch>
        </p:blipFill>
        <p:spPr>
          <a:xfrm>
            <a:off x="6127682" y="488350"/>
            <a:ext cx="3199613" cy="2559690"/>
          </a:xfrm>
          <a:prstGeom prst="rect">
            <a:avLst/>
          </a:prstGeom>
          <a:noFill/>
          <a:ln>
            <a:noFill/>
          </a:ln>
        </p:spPr>
      </p:pic>
      <p:pic>
        <p:nvPicPr>
          <p:cNvPr id="239" name="Google Shape;239;p35"/>
          <p:cNvPicPr preferRelativeResize="0"/>
          <p:nvPr/>
        </p:nvPicPr>
        <p:blipFill>
          <a:blip r:embed="rId5">
            <a:alphaModFix/>
          </a:blip>
          <a:stretch>
            <a:fillRect/>
          </a:stretch>
        </p:blipFill>
        <p:spPr>
          <a:xfrm>
            <a:off x="6076524" y="2161575"/>
            <a:ext cx="3199613" cy="2559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36"/>
          <p:cNvPicPr preferRelativeResize="0"/>
          <p:nvPr/>
        </p:nvPicPr>
        <p:blipFill>
          <a:blip r:embed="rId3">
            <a:alphaModFix/>
          </a:blip>
          <a:stretch>
            <a:fillRect/>
          </a:stretch>
        </p:blipFill>
        <p:spPr>
          <a:xfrm>
            <a:off x="0" y="0"/>
            <a:ext cx="9144004" cy="5143500"/>
          </a:xfrm>
          <a:prstGeom prst="rect">
            <a:avLst/>
          </a:prstGeom>
          <a:noFill/>
          <a:ln>
            <a:noFill/>
          </a:ln>
        </p:spPr>
      </p:pic>
      <p:graphicFrame>
        <p:nvGraphicFramePr>
          <p:cNvPr id="245" name="Google Shape;245;p36"/>
          <p:cNvGraphicFramePr/>
          <p:nvPr/>
        </p:nvGraphicFramePr>
        <p:xfrm>
          <a:off x="793025" y="781050"/>
          <a:ext cx="3000000" cy="3000000"/>
        </p:xfrm>
        <a:graphic>
          <a:graphicData uri="http://schemas.openxmlformats.org/drawingml/2006/table">
            <a:tbl>
              <a:tblPr>
                <a:noFill/>
                <a:tableStyleId>{6A0E192F-8EC4-419C-833A-3E0FCAE150A1}</a:tableStyleId>
              </a:tblPr>
              <a:tblGrid>
                <a:gridCol w="1448800"/>
                <a:gridCol w="6103425"/>
              </a:tblGrid>
              <a:tr h="403300">
                <a:tc>
                  <a:txBody>
                    <a:bodyPr>
                      <a:noAutofit/>
                    </a:bodyPr>
                    <a:lstStyle/>
                    <a:p>
                      <a:pPr indent="0" lvl="0" marL="0" rtl="0" algn="l">
                        <a:spcBef>
                          <a:spcPts val="0"/>
                        </a:spcBef>
                        <a:spcAft>
                          <a:spcPts val="0"/>
                        </a:spcAft>
                        <a:buNone/>
                      </a:pPr>
                      <a:r>
                        <a:rPr b="1" lang="es" sz="900">
                          <a:latin typeface="Source Code Pro"/>
                          <a:ea typeface="Source Code Pro"/>
                          <a:cs typeface="Source Code Pro"/>
                          <a:sym typeface="Source Code Pro"/>
                        </a:rPr>
                        <a:t>Habilidades</a:t>
                      </a:r>
                      <a:endParaRPr b="1" sz="9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s" sz="900">
                          <a:latin typeface="Source Code Pro"/>
                          <a:ea typeface="Source Code Pro"/>
                          <a:cs typeface="Source Code Pro"/>
                          <a:sym typeface="Source Code Pro"/>
                        </a:rPr>
                        <a:t>Descripción</a:t>
                      </a:r>
                      <a:endParaRPr b="1" sz="9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03300">
                <a:tc>
                  <a:txBody>
                    <a:bodyPr>
                      <a:noAutofit/>
                    </a:bodyPr>
                    <a:lstStyle/>
                    <a:p>
                      <a:pPr indent="0" lvl="0" marL="0" rtl="0" algn="l">
                        <a:spcBef>
                          <a:spcPts val="0"/>
                        </a:spcBef>
                        <a:spcAft>
                          <a:spcPts val="0"/>
                        </a:spcAft>
                        <a:buNone/>
                      </a:pPr>
                      <a:r>
                        <a:rPr b="1" lang="es" sz="900">
                          <a:latin typeface="Source Code Pro"/>
                          <a:ea typeface="Source Code Pro"/>
                          <a:cs typeface="Source Code Pro"/>
                          <a:sym typeface="Source Code Pro"/>
                        </a:rPr>
                        <a:t>(Sol) Estocada</a:t>
                      </a:r>
                      <a:endParaRPr b="1" sz="9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900">
                          <a:latin typeface="Source Code Pro Medium"/>
                          <a:ea typeface="Source Code Pro Medium"/>
                          <a:cs typeface="Source Code Pro Medium"/>
                          <a:sym typeface="Source Code Pro Medium"/>
                        </a:rPr>
                        <a:t>Se acerca corriendo al jugador y le lanza una estocada con el paraguas cerrado.</a:t>
                      </a:r>
                      <a:endParaRPr sz="9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03300">
                <a:tc>
                  <a:txBody>
                    <a:bodyPr>
                      <a:noAutofit/>
                    </a:bodyPr>
                    <a:lstStyle/>
                    <a:p>
                      <a:pPr indent="0" lvl="0" marL="0" rtl="0" algn="l">
                        <a:spcBef>
                          <a:spcPts val="0"/>
                        </a:spcBef>
                        <a:spcAft>
                          <a:spcPts val="0"/>
                        </a:spcAft>
                        <a:buNone/>
                      </a:pPr>
                      <a:r>
                        <a:rPr b="1" lang="es" sz="900">
                          <a:latin typeface="Source Code Pro"/>
                          <a:ea typeface="Source Code Pro"/>
                          <a:cs typeface="Source Code Pro"/>
                          <a:sym typeface="Source Code Pro"/>
                        </a:rPr>
                        <a:t>(Sol) Triple Giro</a:t>
                      </a:r>
                      <a:endParaRPr b="1" sz="9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900">
                          <a:latin typeface="Source Code Pro Medium"/>
                          <a:ea typeface="Source Code Pro Medium"/>
                          <a:cs typeface="Source Code Pro Medium"/>
                          <a:sym typeface="Source Code Pro Medium"/>
                        </a:rPr>
                        <a:t>Da giros sobre sí misma con el paraguas abierto mientras avanza en una dirección.</a:t>
                      </a:r>
                      <a:endParaRPr sz="9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75875">
                <a:tc>
                  <a:txBody>
                    <a:bodyPr>
                      <a:noAutofit/>
                    </a:bodyPr>
                    <a:lstStyle/>
                    <a:p>
                      <a:pPr indent="0" lvl="0" marL="0" rtl="0" algn="l">
                        <a:spcBef>
                          <a:spcPts val="0"/>
                        </a:spcBef>
                        <a:spcAft>
                          <a:spcPts val="0"/>
                        </a:spcAft>
                        <a:buNone/>
                      </a:pPr>
                      <a:r>
                        <a:rPr b="1" lang="es" sz="900">
                          <a:latin typeface="Source Code Pro"/>
                          <a:ea typeface="Source Code Pro"/>
                          <a:cs typeface="Source Code Pro"/>
                          <a:sym typeface="Source Code Pro"/>
                        </a:rPr>
                        <a:t>(Sol) Parry</a:t>
                      </a:r>
                      <a:endParaRPr b="1" sz="9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900">
                          <a:latin typeface="Source Code Pro Medium"/>
                          <a:ea typeface="Source Code Pro Medium"/>
                          <a:cs typeface="Source Code Pro Medium"/>
                          <a:sym typeface="Source Code Pro Medium"/>
                        </a:rPr>
                        <a:t>Se coloca en posición defensiva y si recibe un golpe bloquea el daño y daña al jugador.</a:t>
                      </a:r>
                      <a:endParaRPr sz="9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75875">
                <a:tc>
                  <a:txBody>
                    <a:bodyPr>
                      <a:noAutofit/>
                    </a:bodyPr>
                    <a:lstStyle/>
                    <a:p>
                      <a:pPr indent="0" lvl="0" marL="0" rtl="0" algn="l">
                        <a:spcBef>
                          <a:spcPts val="0"/>
                        </a:spcBef>
                        <a:spcAft>
                          <a:spcPts val="0"/>
                        </a:spcAft>
                        <a:buNone/>
                      </a:pPr>
                      <a:r>
                        <a:rPr b="1" lang="es" sz="900">
                          <a:latin typeface="Source Code Pro"/>
                          <a:ea typeface="Source Code Pro"/>
                          <a:cs typeface="Source Code Pro"/>
                          <a:sym typeface="Source Code Pro"/>
                        </a:rPr>
                        <a:t>(Brisa) Golpe triple</a:t>
                      </a:r>
                      <a:endParaRPr b="1" sz="9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900">
                          <a:latin typeface="Source Code Pro Medium"/>
                          <a:ea typeface="Source Code Pro Medium"/>
                          <a:cs typeface="Source Code Pro Medium"/>
                          <a:sym typeface="Source Code Pro Medium"/>
                        </a:rPr>
                        <a:t>Lanza tres tajos rápidos con el abanico cerrado.</a:t>
                      </a:r>
                      <a:endParaRPr sz="9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75875">
                <a:tc>
                  <a:txBody>
                    <a:bodyPr>
                      <a:noAutofit/>
                    </a:bodyPr>
                    <a:lstStyle/>
                    <a:p>
                      <a:pPr indent="0" lvl="0" marL="0" rtl="0" algn="l">
                        <a:spcBef>
                          <a:spcPts val="0"/>
                        </a:spcBef>
                        <a:spcAft>
                          <a:spcPts val="0"/>
                        </a:spcAft>
                        <a:buNone/>
                      </a:pPr>
                      <a:r>
                        <a:rPr b="1" lang="es" sz="900">
                          <a:latin typeface="Source Code Pro"/>
                          <a:ea typeface="Source Code Pro"/>
                          <a:cs typeface="Source Code Pro"/>
                          <a:sym typeface="Source Code Pro"/>
                        </a:rPr>
                        <a:t>(Brisa) Torbellino Defensivo</a:t>
                      </a:r>
                      <a:endParaRPr b="1" sz="9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900">
                          <a:latin typeface="Source Code Pro Medium"/>
                          <a:ea typeface="Source Code Pro Medium"/>
                          <a:cs typeface="Source Code Pro Medium"/>
                          <a:sym typeface="Source Code Pro Medium"/>
                        </a:rPr>
                        <a:t>Si el jugador está muy cerca crea un torbellino sobre sí misma que daña al jugador y lo lanza lejos.</a:t>
                      </a:r>
                      <a:endParaRPr sz="9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75875">
                <a:tc>
                  <a:txBody>
                    <a:bodyPr>
                      <a:noAutofit/>
                    </a:bodyPr>
                    <a:lstStyle/>
                    <a:p>
                      <a:pPr indent="0" lvl="0" marL="0" rtl="0" algn="l">
                        <a:spcBef>
                          <a:spcPts val="0"/>
                        </a:spcBef>
                        <a:spcAft>
                          <a:spcPts val="0"/>
                        </a:spcAft>
                        <a:buNone/>
                      </a:pPr>
                      <a:r>
                        <a:rPr b="1" lang="es" sz="900">
                          <a:latin typeface="Source Code Pro"/>
                          <a:ea typeface="Source Code Pro"/>
                          <a:cs typeface="Source Code Pro"/>
                          <a:sym typeface="Source Code Pro"/>
                        </a:rPr>
                        <a:t>(Brisa) Torbellino</a:t>
                      </a:r>
                      <a:endParaRPr b="1" sz="9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900">
                          <a:latin typeface="Source Code Pro Medium"/>
                          <a:ea typeface="Source Code Pro Medium"/>
                          <a:cs typeface="Source Code Pro Medium"/>
                          <a:sym typeface="Source Code Pro Medium"/>
                        </a:rPr>
                        <a:t>Si el jugador está lejos lanza un torbellino que avanza en una dirección y que solo se puede esquivar por encima.</a:t>
                      </a:r>
                      <a:endParaRPr sz="9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75875">
                <a:tc>
                  <a:txBody>
                    <a:bodyPr>
                      <a:noAutofit/>
                    </a:bodyPr>
                    <a:lstStyle/>
                    <a:p>
                      <a:pPr indent="0" lvl="0" marL="0" rtl="0" algn="l">
                        <a:spcBef>
                          <a:spcPts val="0"/>
                        </a:spcBef>
                        <a:spcAft>
                          <a:spcPts val="0"/>
                        </a:spcAft>
                        <a:buNone/>
                      </a:pPr>
                      <a:r>
                        <a:rPr b="1" lang="es" sz="900">
                          <a:latin typeface="Source Code Pro"/>
                          <a:ea typeface="Source Code Pro"/>
                          <a:cs typeface="Source Code Pro"/>
                          <a:sym typeface="Source Code Pro"/>
                        </a:rPr>
                        <a:t>(Ambas) Intercambio</a:t>
                      </a:r>
                      <a:endParaRPr b="1" sz="900">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900">
                          <a:latin typeface="Source Code Pro Medium"/>
                          <a:ea typeface="Source Code Pro Medium"/>
                          <a:cs typeface="Source Code Pro Medium"/>
                          <a:sym typeface="Source Code Pro Medium"/>
                        </a:rPr>
                        <a:t>Cuando Sol y Brisa pierden la mitad de la vida cambian entre ellas.</a:t>
                      </a:r>
                      <a:endParaRPr sz="900">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37"/>
          <p:cNvPicPr preferRelativeResize="0"/>
          <p:nvPr/>
        </p:nvPicPr>
        <p:blipFill>
          <a:blip r:embed="rId3">
            <a:alphaModFix/>
          </a:blip>
          <a:stretch>
            <a:fillRect/>
          </a:stretch>
        </p:blipFill>
        <p:spPr>
          <a:xfrm>
            <a:off x="0" y="0"/>
            <a:ext cx="9144004" cy="5143500"/>
          </a:xfrm>
          <a:prstGeom prst="rect">
            <a:avLst/>
          </a:prstGeom>
          <a:noFill/>
          <a:ln>
            <a:noFill/>
          </a:ln>
        </p:spPr>
      </p:pic>
      <p:sp>
        <p:nvSpPr>
          <p:cNvPr id="251" name="Google Shape;251;p37"/>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Cámara</a:t>
            </a:r>
            <a:endParaRPr sz="3000">
              <a:latin typeface="Shojumaru"/>
              <a:ea typeface="Shojumaru"/>
              <a:cs typeface="Shojumaru"/>
              <a:sym typeface="Shojumaru"/>
            </a:endParaRPr>
          </a:p>
        </p:txBody>
      </p:sp>
      <p:sp>
        <p:nvSpPr>
          <p:cNvPr id="252" name="Google Shape;252;p37"/>
          <p:cNvSpPr txBox="1"/>
          <p:nvPr>
            <p:ph idx="1" type="body"/>
          </p:nvPr>
        </p:nvSpPr>
        <p:spPr>
          <a:xfrm>
            <a:off x="743400" y="1152475"/>
            <a:ext cx="7637400" cy="381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chemeClr val="accent1"/>
                </a:solidFill>
                <a:latin typeface="Source Code Pro Medium"/>
                <a:ea typeface="Source Code Pro Medium"/>
                <a:cs typeface="Source Code Pro Medium"/>
                <a:sym typeface="Source Code Pro Medium"/>
              </a:rPr>
              <a:t>Samsara es un juego 2.5 en scroll lateral, por lo tanto la </a:t>
            </a:r>
            <a:r>
              <a:rPr lang="es" sz="1600">
                <a:solidFill>
                  <a:schemeClr val="accent1"/>
                </a:solidFill>
                <a:latin typeface="Source Code Pro Medium"/>
                <a:ea typeface="Source Code Pro Medium"/>
                <a:cs typeface="Source Code Pro Medium"/>
                <a:sym typeface="Source Code Pro Medium"/>
              </a:rPr>
              <a:t>cámara</a:t>
            </a:r>
            <a:r>
              <a:rPr lang="es" sz="1600">
                <a:solidFill>
                  <a:schemeClr val="accent1"/>
                </a:solidFill>
                <a:latin typeface="Source Code Pro Medium"/>
                <a:ea typeface="Source Code Pro Medium"/>
                <a:cs typeface="Source Code Pro Medium"/>
                <a:sym typeface="Source Code Pro Medium"/>
              </a:rPr>
              <a:t> del juego actuara de forma parecida a otros juegos 2D.</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600">
                <a:solidFill>
                  <a:schemeClr val="accent1"/>
                </a:solidFill>
                <a:latin typeface="Source Code Pro Medium"/>
                <a:ea typeface="Source Code Pro Medium"/>
                <a:cs typeface="Source Code Pro Medium"/>
                <a:sym typeface="Source Code Pro Medium"/>
              </a:rPr>
              <a:t>La </a:t>
            </a:r>
            <a:r>
              <a:rPr lang="es" sz="1600">
                <a:solidFill>
                  <a:schemeClr val="accent1"/>
                </a:solidFill>
                <a:latin typeface="Source Code Pro Medium"/>
                <a:ea typeface="Source Code Pro Medium"/>
                <a:cs typeface="Source Code Pro Medium"/>
                <a:sym typeface="Source Code Pro Medium"/>
              </a:rPr>
              <a:t>cámara</a:t>
            </a:r>
            <a:r>
              <a:rPr lang="es" sz="1600">
                <a:solidFill>
                  <a:schemeClr val="accent1"/>
                </a:solidFill>
                <a:latin typeface="Source Code Pro Medium"/>
                <a:ea typeface="Source Code Pro Medium"/>
                <a:cs typeface="Source Code Pro Medium"/>
                <a:sym typeface="Source Code Pro Medium"/>
              </a:rPr>
              <a:t> </a:t>
            </a:r>
            <a:r>
              <a:rPr lang="es" sz="1600">
                <a:solidFill>
                  <a:schemeClr val="accent1"/>
                </a:solidFill>
                <a:latin typeface="Source Code Pro Medium"/>
                <a:ea typeface="Source Code Pro Medium"/>
                <a:cs typeface="Source Code Pro Medium"/>
                <a:sym typeface="Source Code Pro Medium"/>
              </a:rPr>
              <a:t>estará</a:t>
            </a:r>
            <a:r>
              <a:rPr lang="es" sz="1600">
                <a:solidFill>
                  <a:schemeClr val="accent1"/>
                </a:solidFill>
                <a:latin typeface="Source Code Pro Medium"/>
                <a:ea typeface="Source Code Pro Medium"/>
                <a:cs typeface="Source Code Pro Medium"/>
                <a:sym typeface="Source Code Pro Medium"/>
              </a:rPr>
              <a:t> centrada a nuestro personaje principal y lo </a:t>
            </a:r>
            <a:r>
              <a:rPr lang="es" sz="1600">
                <a:solidFill>
                  <a:schemeClr val="accent1"/>
                </a:solidFill>
                <a:latin typeface="Source Code Pro Medium"/>
                <a:ea typeface="Source Code Pro Medium"/>
                <a:cs typeface="Source Code Pro Medium"/>
                <a:sym typeface="Source Code Pro Medium"/>
              </a:rPr>
              <a:t>irá</a:t>
            </a:r>
            <a:r>
              <a:rPr lang="es" sz="1600">
                <a:solidFill>
                  <a:schemeClr val="accent1"/>
                </a:solidFill>
                <a:latin typeface="Source Code Pro Medium"/>
                <a:ea typeface="Source Code Pro Medium"/>
                <a:cs typeface="Source Code Pro Medium"/>
                <a:sym typeface="Source Code Pro Medium"/>
              </a:rPr>
              <a:t> siguiendo mientras nos desplazamos (la mayor parte del tiempo). </a:t>
            </a:r>
            <a:endParaRPr sz="1600">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pic>
        <p:nvPicPr>
          <p:cNvPr id="253" name="Google Shape;253;p37"/>
          <p:cNvPicPr preferRelativeResize="0"/>
          <p:nvPr/>
        </p:nvPicPr>
        <p:blipFill>
          <a:blip r:embed="rId4">
            <a:alphaModFix/>
          </a:blip>
          <a:stretch>
            <a:fillRect/>
          </a:stretch>
        </p:blipFill>
        <p:spPr>
          <a:xfrm>
            <a:off x="3049275" y="1763937"/>
            <a:ext cx="3025649" cy="1696074"/>
          </a:xfrm>
          <a:prstGeom prst="rect">
            <a:avLst/>
          </a:prstGeom>
          <a:noFill/>
          <a:ln>
            <a:noFill/>
          </a:ln>
        </p:spPr>
      </p:pic>
      <p:sp>
        <p:nvSpPr>
          <p:cNvPr id="254" name="Google Shape;254;p37"/>
          <p:cNvSpPr/>
          <p:nvPr/>
        </p:nvSpPr>
        <p:spPr>
          <a:xfrm>
            <a:off x="3049275" y="1820000"/>
            <a:ext cx="3025800" cy="1574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8"/>
          <p:cNvPicPr preferRelativeResize="0"/>
          <p:nvPr/>
        </p:nvPicPr>
        <p:blipFill>
          <a:blip r:embed="rId3">
            <a:alphaModFix/>
          </a:blip>
          <a:stretch>
            <a:fillRect/>
          </a:stretch>
        </p:blipFill>
        <p:spPr>
          <a:xfrm>
            <a:off x="0" y="0"/>
            <a:ext cx="9144004" cy="5143500"/>
          </a:xfrm>
          <a:prstGeom prst="rect">
            <a:avLst/>
          </a:prstGeom>
          <a:noFill/>
          <a:ln>
            <a:noFill/>
          </a:ln>
        </p:spPr>
      </p:pic>
      <p:sp>
        <p:nvSpPr>
          <p:cNvPr id="260" name="Google Shape;260;p38"/>
          <p:cNvSpPr txBox="1"/>
          <p:nvPr>
            <p:ph idx="1" type="body"/>
          </p:nvPr>
        </p:nvSpPr>
        <p:spPr>
          <a:xfrm>
            <a:off x="743400" y="695275"/>
            <a:ext cx="7637400" cy="381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chemeClr val="accent1"/>
                </a:solidFill>
                <a:latin typeface="Source Code Pro Medium"/>
                <a:ea typeface="Source Code Pro Medium"/>
                <a:cs typeface="Source Code Pro Medium"/>
                <a:sym typeface="Source Code Pro Medium"/>
              </a:rPr>
              <a:t>En los momentos donde el plataformeo sea la parte </a:t>
            </a:r>
            <a:r>
              <a:rPr lang="es" sz="1600">
                <a:solidFill>
                  <a:schemeClr val="accent1"/>
                </a:solidFill>
                <a:latin typeface="Source Code Pro Medium"/>
                <a:ea typeface="Source Code Pro Medium"/>
                <a:cs typeface="Source Code Pro Medium"/>
                <a:sym typeface="Source Code Pro Medium"/>
              </a:rPr>
              <a:t>más</a:t>
            </a:r>
            <a:r>
              <a:rPr lang="es" sz="1600">
                <a:solidFill>
                  <a:schemeClr val="accent1"/>
                </a:solidFill>
                <a:latin typeface="Source Code Pro Medium"/>
                <a:ea typeface="Source Code Pro Medium"/>
                <a:cs typeface="Source Code Pro Medium"/>
                <a:sym typeface="Source Code Pro Medium"/>
              </a:rPr>
              <a:t> importante, la </a:t>
            </a:r>
            <a:r>
              <a:rPr lang="es" sz="1600">
                <a:solidFill>
                  <a:schemeClr val="accent1"/>
                </a:solidFill>
                <a:latin typeface="Source Code Pro Medium"/>
                <a:ea typeface="Source Code Pro Medium"/>
                <a:cs typeface="Source Code Pro Medium"/>
                <a:sym typeface="Source Code Pro Medium"/>
              </a:rPr>
              <a:t>cámara</a:t>
            </a:r>
            <a:r>
              <a:rPr lang="es" sz="1600">
                <a:solidFill>
                  <a:schemeClr val="accent1"/>
                </a:solidFill>
                <a:latin typeface="Source Code Pro Medium"/>
                <a:ea typeface="Source Code Pro Medium"/>
                <a:cs typeface="Source Code Pro Medium"/>
                <a:sym typeface="Source Code Pro Medium"/>
              </a:rPr>
              <a:t> se </a:t>
            </a:r>
            <a:r>
              <a:rPr lang="es" sz="1600">
                <a:solidFill>
                  <a:schemeClr val="accent1"/>
                </a:solidFill>
                <a:latin typeface="Source Code Pro Medium"/>
                <a:ea typeface="Source Code Pro Medium"/>
                <a:cs typeface="Source Code Pro Medium"/>
                <a:sym typeface="Source Code Pro Medium"/>
              </a:rPr>
              <a:t>alejará</a:t>
            </a:r>
            <a:r>
              <a:rPr lang="es" sz="1600">
                <a:solidFill>
                  <a:schemeClr val="accent1"/>
                </a:solidFill>
                <a:latin typeface="Source Code Pro Medium"/>
                <a:ea typeface="Source Code Pro Medium"/>
                <a:cs typeface="Source Code Pro Medium"/>
                <a:sym typeface="Source Code Pro Medium"/>
              </a:rPr>
              <a:t> para que podamos ver las plataformas que hay a nuestro alrededor </a:t>
            </a:r>
            <a:r>
              <a:rPr lang="es" sz="1600">
                <a:solidFill>
                  <a:schemeClr val="accent1"/>
                </a:solidFill>
                <a:latin typeface="Source Code Pro Medium"/>
                <a:ea typeface="Source Code Pro Medium"/>
                <a:cs typeface="Source Code Pro Medium"/>
                <a:sym typeface="Source Code Pro Medium"/>
              </a:rPr>
              <a:t>más</a:t>
            </a:r>
            <a:r>
              <a:rPr lang="es" sz="1600">
                <a:solidFill>
                  <a:schemeClr val="accent1"/>
                </a:solidFill>
                <a:latin typeface="Source Code Pro Medium"/>
                <a:ea typeface="Source Code Pro Medium"/>
                <a:cs typeface="Source Code Pro Medium"/>
                <a:sym typeface="Source Code Pro Medium"/>
              </a:rPr>
              <a:t> </a:t>
            </a:r>
            <a:r>
              <a:rPr lang="es" sz="1600">
                <a:solidFill>
                  <a:schemeClr val="accent1"/>
                </a:solidFill>
                <a:latin typeface="Source Code Pro Medium"/>
                <a:ea typeface="Source Code Pro Medium"/>
                <a:cs typeface="Source Code Pro Medium"/>
                <a:sym typeface="Source Code Pro Medium"/>
              </a:rPr>
              <a:t>fácilmente</a:t>
            </a:r>
            <a:r>
              <a:rPr lang="es" sz="1600">
                <a:solidFill>
                  <a:schemeClr val="accent1"/>
                </a:solidFill>
                <a:latin typeface="Source Code Pro Medium"/>
                <a:ea typeface="Source Code Pro Medium"/>
                <a:cs typeface="Source Code Pro Medium"/>
                <a:sym typeface="Source Code Pro Medium"/>
              </a:rPr>
              <a:t>.</a:t>
            </a:r>
            <a:endParaRPr sz="1600">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pic>
        <p:nvPicPr>
          <p:cNvPr id="261" name="Google Shape;261;p38"/>
          <p:cNvPicPr preferRelativeResize="0"/>
          <p:nvPr/>
        </p:nvPicPr>
        <p:blipFill>
          <a:blip r:embed="rId4">
            <a:alphaModFix/>
          </a:blip>
          <a:stretch>
            <a:fillRect/>
          </a:stretch>
        </p:blipFill>
        <p:spPr>
          <a:xfrm>
            <a:off x="2156088" y="1694722"/>
            <a:ext cx="4831817" cy="2708553"/>
          </a:xfrm>
          <a:prstGeom prst="rect">
            <a:avLst/>
          </a:prstGeom>
          <a:noFill/>
          <a:ln>
            <a:noFill/>
          </a:ln>
        </p:spPr>
      </p:pic>
      <p:sp>
        <p:nvSpPr>
          <p:cNvPr id="262" name="Google Shape;262;p38"/>
          <p:cNvSpPr/>
          <p:nvPr/>
        </p:nvSpPr>
        <p:spPr>
          <a:xfrm>
            <a:off x="2156100" y="1694725"/>
            <a:ext cx="4831800" cy="2708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39"/>
          <p:cNvPicPr preferRelativeResize="0"/>
          <p:nvPr/>
        </p:nvPicPr>
        <p:blipFill>
          <a:blip r:embed="rId3">
            <a:alphaModFix/>
          </a:blip>
          <a:stretch>
            <a:fillRect/>
          </a:stretch>
        </p:blipFill>
        <p:spPr>
          <a:xfrm>
            <a:off x="0" y="0"/>
            <a:ext cx="9144004" cy="5143500"/>
          </a:xfrm>
          <a:prstGeom prst="rect">
            <a:avLst/>
          </a:prstGeom>
          <a:noFill/>
          <a:ln>
            <a:noFill/>
          </a:ln>
        </p:spPr>
      </p:pic>
      <p:sp>
        <p:nvSpPr>
          <p:cNvPr id="268" name="Google Shape;268;p39"/>
          <p:cNvSpPr txBox="1"/>
          <p:nvPr>
            <p:ph idx="1" type="body"/>
          </p:nvPr>
        </p:nvSpPr>
        <p:spPr>
          <a:xfrm>
            <a:off x="743400" y="619075"/>
            <a:ext cx="7637400" cy="381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chemeClr val="accent1"/>
                </a:solidFill>
                <a:latin typeface="Source Code Pro Medium"/>
                <a:ea typeface="Source Code Pro Medium"/>
                <a:cs typeface="Source Code Pro Medium"/>
                <a:sym typeface="Source Code Pro Medium"/>
              </a:rPr>
              <a:t>Habrá momentos en el juego donde queremos mostrar al jugador una parte del mapa donde está ocurriendo algo o simplemente para guiar al jugador, entonces aparecera el boton de interactuar en pantalla, si lo pulsamos la camara se desplazará hasta allí y volverá su posición pasados unos segundos.</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pic>
        <p:nvPicPr>
          <p:cNvPr id="269" name="Google Shape;269;p39"/>
          <p:cNvPicPr preferRelativeResize="0"/>
          <p:nvPr/>
        </p:nvPicPr>
        <p:blipFill>
          <a:blip r:embed="rId4">
            <a:alphaModFix/>
          </a:blip>
          <a:stretch>
            <a:fillRect/>
          </a:stretch>
        </p:blipFill>
        <p:spPr>
          <a:xfrm>
            <a:off x="2429775" y="2120675"/>
            <a:ext cx="4264655" cy="2390597"/>
          </a:xfrm>
          <a:prstGeom prst="rect">
            <a:avLst/>
          </a:prstGeom>
          <a:noFill/>
          <a:ln>
            <a:noFill/>
          </a:ln>
        </p:spPr>
      </p:pic>
      <p:sp>
        <p:nvSpPr>
          <p:cNvPr id="270" name="Google Shape;270;p39"/>
          <p:cNvSpPr/>
          <p:nvPr/>
        </p:nvSpPr>
        <p:spPr>
          <a:xfrm>
            <a:off x="2859675" y="2120675"/>
            <a:ext cx="3390600" cy="239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40"/>
          <p:cNvPicPr preferRelativeResize="0"/>
          <p:nvPr/>
        </p:nvPicPr>
        <p:blipFill>
          <a:blip r:embed="rId3">
            <a:alphaModFix/>
          </a:blip>
          <a:stretch>
            <a:fillRect/>
          </a:stretch>
        </p:blipFill>
        <p:spPr>
          <a:xfrm>
            <a:off x="0" y="0"/>
            <a:ext cx="9144004" cy="5143500"/>
          </a:xfrm>
          <a:prstGeom prst="rect">
            <a:avLst/>
          </a:prstGeom>
          <a:noFill/>
          <a:ln>
            <a:noFill/>
          </a:ln>
        </p:spPr>
      </p:pic>
      <p:sp>
        <p:nvSpPr>
          <p:cNvPr id="276" name="Google Shape;276;p40"/>
          <p:cNvSpPr txBox="1"/>
          <p:nvPr>
            <p:ph idx="1" type="body"/>
          </p:nvPr>
        </p:nvSpPr>
        <p:spPr>
          <a:xfrm>
            <a:off x="743400" y="695275"/>
            <a:ext cx="7643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chemeClr val="accent1"/>
                </a:solidFill>
                <a:latin typeface="Source Code Pro Medium"/>
                <a:ea typeface="Source Code Pro Medium"/>
                <a:cs typeface="Source Code Pro Medium"/>
                <a:sym typeface="Source Code Pro Medium"/>
              </a:rPr>
              <a:t>En ciertas situaciones como las batallas finales o la Torre de los muertos la cámara actuará diferente.</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600">
                <a:solidFill>
                  <a:schemeClr val="accent1"/>
                </a:solidFill>
                <a:latin typeface="Source Code Pro Medium"/>
                <a:ea typeface="Source Code Pro Medium"/>
                <a:cs typeface="Source Code Pro Medium"/>
                <a:sym typeface="Source Code Pro Medium"/>
              </a:rPr>
              <a:t>En las batallas finales la camara estara fija y mostrara toda la sala del combate, para que podamos combatir con mayor facilidad.</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1600"/>
              </a:spcAft>
              <a:buNone/>
            </a:pPr>
            <a:r>
              <a:t/>
            </a:r>
            <a:endParaRPr sz="1600">
              <a:solidFill>
                <a:schemeClr val="accent1"/>
              </a:solidFill>
              <a:latin typeface="Source Code Pro Medium"/>
              <a:ea typeface="Source Code Pro Medium"/>
              <a:cs typeface="Source Code Pro Medium"/>
              <a:sym typeface="Source Code Pro Medium"/>
            </a:endParaRPr>
          </a:p>
        </p:txBody>
      </p:sp>
      <p:pic>
        <p:nvPicPr>
          <p:cNvPr id="277" name="Google Shape;277;p40"/>
          <p:cNvPicPr preferRelativeResize="0"/>
          <p:nvPr/>
        </p:nvPicPr>
        <p:blipFill>
          <a:blip r:embed="rId4">
            <a:alphaModFix/>
          </a:blip>
          <a:stretch>
            <a:fillRect/>
          </a:stretch>
        </p:blipFill>
        <p:spPr>
          <a:xfrm>
            <a:off x="2799512" y="1371775"/>
            <a:ext cx="3544969" cy="1987203"/>
          </a:xfrm>
          <a:prstGeom prst="rect">
            <a:avLst/>
          </a:prstGeom>
          <a:noFill/>
          <a:ln>
            <a:noFill/>
          </a:ln>
        </p:spPr>
      </p:pic>
      <p:sp>
        <p:nvSpPr>
          <p:cNvPr id="278" name="Google Shape;278;p40"/>
          <p:cNvSpPr/>
          <p:nvPr/>
        </p:nvSpPr>
        <p:spPr>
          <a:xfrm>
            <a:off x="2936450" y="1371775"/>
            <a:ext cx="3256200" cy="1987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41"/>
          <p:cNvPicPr preferRelativeResize="0"/>
          <p:nvPr/>
        </p:nvPicPr>
        <p:blipFill>
          <a:blip r:embed="rId3">
            <a:alphaModFix/>
          </a:blip>
          <a:stretch>
            <a:fillRect/>
          </a:stretch>
        </p:blipFill>
        <p:spPr>
          <a:xfrm>
            <a:off x="0" y="0"/>
            <a:ext cx="9144004" cy="5143500"/>
          </a:xfrm>
          <a:prstGeom prst="rect">
            <a:avLst/>
          </a:prstGeom>
          <a:noFill/>
          <a:ln>
            <a:noFill/>
          </a:ln>
        </p:spPr>
      </p:pic>
      <p:sp>
        <p:nvSpPr>
          <p:cNvPr id="284" name="Google Shape;284;p41"/>
          <p:cNvSpPr txBox="1"/>
          <p:nvPr>
            <p:ph idx="1" type="body"/>
          </p:nvPr>
        </p:nvSpPr>
        <p:spPr>
          <a:xfrm>
            <a:off x="743400" y="695275"/>
            <a:ext cx="7643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600">
                <a:solidFill>
                  <a:schemeClr val="accent1"/>
                </a:solidFill>
                <a:latin typeface="Source Code Pro Medium"/>
                <a:ea typeface="Source Code Pro Medium"/>
                <a:cs typeface="Source Code Pro Medium"/>
                <a:sym typeface="Source Code Pro Medium"/>
              </a:rPr>
              <a:t>En el caso de la Torre de los muertos la cámara estará más alejada de nuestro personaje y solo acompañará al personaje hacia arriba o hacia abajo, para que puedas ver las plataformas más fácilmente.</a:t>
            </a:r>
            <a:endParaRPr sz="1600">
              <a:solidFill>
                <a:schemeClr val="accent1"/>
              </a:solidFill>
              <a:latin typeface="Source Code Pro Medium"/>
              <a:ea typeface="Source Code Pro Medium"/>
              <a:cs typeface="Source Code Pro Medium"/>
              <a:sym typeface="Source Code Pro Medium"/>
            </a:endParaRPr>
          </a:p>
        </p:txBody>
      </p:sp>
      <p:pic>
        <p:nvPicPr>
          <p:cNvPr id="285" name="Google Shape;285;p41"/>
          <p:cNvPicPr preferRelativeResize="0"/>
          <p:nvPr/>
        </p:nvPicPr>
        <p:blipFill>
          <a:blip r:embed="rId4">
            <a:alphaModFix/>
          </a:blip>
          <a:stretch>
            <a:fillRect/>
          </a:stretch>
        </p:blipFill>
        <p:spPr>
          <a:xfrm>
            <a:off x="2221125" y="1880746"/>
            <a:ext cx="4687946" cy="2627904"/>
          </a:xfrm>
          <a:prstGeom prst="rect">
            <a:avLst/>
          </a:prstGeom>
          <a:noFill/>
          <a:ln>
            <a:noFill/>
          </a:ln>
        </p:spPr>
      </p:pic>
      <p:sp>
        <p:nvSpPr>
          <p:cNvPr id="286" name="Google Shape;286;p41"/>
          <p:cNvSpPr/>
          <p:nvPr/>
        </p:nvSpPr>
        <p:spPr>
          <a:xfrm>
            <a:off x="2955650" y="1880750"/>
            <a:ext cx="3230700" cy="2628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0" y="0"/>
            <a:ext cx="9144004" cy="5143500"/>
          </a:xfrm>
          <a:prstGeom prst="rect">
            <a:avLst/>
          </a:prstGeom>
          <a:noFill/>
          <a:ln>
            <a:noFill/>
          </a:ln>
        </p:spPr>
      </p:pic>
      <p:sp>
        <p:nvSpPr>
          <p:cNvPr id="73" name="Google Shape;73;p15"/>
          <p:cNvSpPr txBox="1"/>
          <p:nvPr>
            <p:ph type="title"/>
          </p:nvPr>
        </p:nvSpPr>
        <p:spPr>
          <a:xfrm>
            <a:off x="853825" y="686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Sinopsis</a:t>
            </a:r>
            <a:endParaRPr sz="3000">
              <a:latin typeface="Shojumaru"/>
              <a:ea typeface="Shojumaru"/>
              <a:cs typeface="Shojumaru"/>
              <a:sym typeface="Shojumaru"/>
            </a:endParaRPr>
          </a:p>
        </p:txBody>
      </p:sp>
      <p:sp>
        <p:nvSpPr>
          <p:cNvPr id="74" name="Google Shape;74;p15"/>
          <p:cNvSpPr txBox="1"/>
          <p:nvPr>
            <p:ph idx="1" type="body"/>
          </p:nvPr>
        </p:nvSpPr>
        <p:spPr>
          <a:xfrm>
            <a:off x="551575" y="1152475"/>
            <a:ext cx="7649400" cy="3340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t/>
            </a:r>
            <a:endParaRPr/>
          </a:p>
          <a:p>
            <a:pPr indent="-342900" lvl="0" marL="457200" rtl="0" algn="just">
              <a:spcBef>
                <a:spcPts val="1600"/>
              </a:spcBef>
              <a:spcAft>
                <a:spcPts val="0"/>
              </a:spcAft>
              <a:buClr>
                <a:schemeClr val="accent1"/>
              </a:buClr>
              <a:buSzPts val="1800"/>
              <a:buFont typeface="Source Code Pro Medium"/>
              <a:buChar char="●"/>
            </a:pPr>
            <a:r>
              <a:rPr lang="es">
                <a:solidFill>
                  <a:schemeClr val="accent1"/>
                </a:solidFill>
                <a:latin typeface="Source Code Pro Medium"/>
                <a:ea typeface="Source Code Pro Medium"/>
                <a:cs typeface="Source Code Pro Medium"/>
                <a:sym typeface="Source Code Pro Medium"/>
              </a:rPr>
              <a:t>Acompaña a Sam a </a:t>
            </a:r>
            <a:r>
              <a:rPr lang="es">
                <a:solidFill>
                  <a:schemeClr val="accent1"/>
                </a:solidFill>
                <a:latin typeface="Source Code Pro Medium"/>
                <a:ea typeface="Source Code Pro Medium"/>
                <a:cs typeface="Source Code Pro Medium"/>
                <a:sym typeface="Source Code Pro Medium"/>
              </a:rPr>
              <a:t>través</a:t>
            </a:r>
            <a:r>
              <a:rPr lang="es">
                <a:solidFill>
                  <a:schemeClr val="accent1"/>
                </a:solidFill>
                <a:latin typeface="Source Code Pro Medium"/>
                <a:ea typeface="Source Code Pro Medium"/>
                <a:cs typeface="Source Code Pro Medium"/>
                <a:sym typeface="Source Code Pro Medium"/>
              </a:rPr>
              <a:t> de los mundos del Samsara y descubre el secreto que entrañan sus recuerdos. </a:t>
            </a:r>
            <a:r>
              <a:rPr lang="es">
                <a:solidFill>
                  <a:schemeClr val="accent1"/>
                </a:solidFill>
                <a:latin typeface="Source Code Pro Medium"/>
                <a:ea typeface="Source Code Pro Medium"/>
                <a:cs typeface="Source Code Pro Medium"/>
                <a:sym typeface="Source Code Pro Medium"/>
              </a:rPr>
              <a:t>Enfréntate</a:t>
            </a:r>
            <a:r>
              <a:rPr lang="es">
                <a:solidFill>
                  <a:schemeClr val="accent1"/>
                </a:solidFill>
                <a:latin typeface="Source Code Pro Medium"/>
                <a:ea typeface="Source Code Pro Medium"/>
                <a:cs typeface="Source Code Pro Medium"/>
                <a:sym typeface="Source Code Pro Medium"/>
              </a:rPr>
              <a:t> a todo tipo de enemigos y espectaculares jefes finales con la espada abanico,el arma capaz de desatar todo el poder y habilidades de Sam!</a:t>
            </a:r>
            <a:endParaRPr>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42"/>
          <p:cNvPicPr preferRelativeResize="0"/>
          <p:nvPr/>
        </p:nvPicPr>
        <p:blipFill>
          <a:blip r:embed="rId3">
            <a:alphaModFix/>
          </a:blip>
          <a:stretch>
            <a:fillRect/>
          </a:stretch>
        </p:blipFill>
        <p:spPr>
          <a:xfrm>
            <a:off x="0" y="0"/>
            <a:ext cx="9144004" cy="5143500"/>
          </a:xfrm>
          <a:prstGeom prst="rect">
            <a:avLst/>
          </a:prstGeom>
          <a:noFill/>
          <a:ln>
            <a:noFill/>
          </a:ln>
        </p:spPr>
      </p:pic>
      <p:sp>
        <p:nvSpPr>
          <p:cNvPr id="292" name="Google Shape;292;p42"/>
          <p:cNvSpPr txBox="1"/>
          <p:nvPr>
            <p:ph idx="1" type="body"/>
          </p:nvPr>
        </p:nvSpPr>
        <p:spPr>
          <a:xfrm>
            <a:off x="743400" y="686350"/>
            <a:ext cx="7643400" cy="3142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chemeClr val="accent1"/>
                </a:solidFill>
                <a:latin typeface="Source Code Pro Medium"/>
                <a:ea typeface="Source Code Pro Medium"/>
                <a:cs typeface="Source Code Pro Medium"/>
                <a:sym typeface="Source Code Pro Medium"/>
              </a:rPr>
              <a:t>Al recibir daño la </a:t>
            </a:r>
            <a:r>
              <a:rPr lang="es" sz="1600">
                <a:solidFill>
                  <a:schemeClr val="accent1"/>
                </a:solidFill>
                <a:latin typeface="Source Code Pro Medium"/>
                <a:ea typeface="Source Code Pro Medium"/>
                <a:cs typeface="Source Code Pro Medium"/>
                <a:sym typeface="Source Code Pro Medium"/>
              </a:rPr>
              <a:t>cámara</a:t>
            </a:r>
            <a:r>
              <a:rPr lang="es" sz="1600">
                <a:solidFill>
                  <a:schemeClr val="accent1"/>
                </a:solidFill>
                <a:latin typeface="Source Code Pro Medium"/>
                <a:ea typeface="Source Code Pro Medium"/>
                <a:cs typeface="Source Code Pro Medium"/>
                <a:sym typeface="Source Code Pro Medium"/>
              </a:rPr>
              <a:t> se </a:t>
            </a:r>
            <a:r>
              <a:rPr lang="es" sz="1600">
                <a:solidFill>
                  <a:schemeClr val="accent1"/>
                </a:solidFill>
                <a:latin typeface="Source Code Pro Medium"/>
                <a:ea typeface="Source Code Pro Medium"/>
                <a:cs typeface="Source Code Pro Medium"/>
                <a:sym typeface="Source Code Pro Medium"/>
              </a:rPr>
              <a:t>pondrá</a:t>
            </a:r>
            <a:r>
              <a:rPr lang="es" sz="1600">
                <a:solidFill>
                  <a:schemeClr val="accent1"/>
                </a:solidFill>
                <a:latin typeface="Source Code Pro Medium"/>
                <a:ea typeface="Source Code Pro Medium"/>
                <a:cs typeface="Source Code Pro Medium"/>
                <a:sym typeface="Source Code Pro Medium"/>
              </a:rPr>
              <a:t> roja durante un momento para que se vea que hemos recibido daño. Si solo nos queda uno de vida la camara tendra unos bordes rojos que laten para avisar de que en un golpe morimos.</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1600"/>
              </a:spcAft>
              <a:buNone/>
            </a:pPr>
            <a:r>
              <a:t/>
            </a:r>
            <a:endParaRPr sz="1600">
              <a:solidFill>
                <a:schemeClr val="accent1"/>
              </a:solidFill>
              <a:latin typeface="Source Code Pro Medium"/>
              <a:ea typeface="Source Code Pro Medium"/>
              <a:cs typeface="Source Code Pro Medium"/>
              <a:sym typeface="Source Code Pro Medium"/>
            </a:endParaRPr>
          </a:p>
        </p:txBody>
      </p:sp>
      <p:pic>
        <p:nvPicPr>
          <p:cNvPr id="293" name="Google Shape;293;p42"/>
          <p:cNvPicPr preferRelativeResize="0"/>
          <p:nvPr/>
        </p:nvPicPr>
        <p:blipFill>
          <a:blip r:embed="rId4">
            <a:alphaModFix/>
          </a:blip>
          <a:stretch>
            <a:fillRect/>
          </a:stretch>
        </p:blipFill>
        <p:spPr>
          <a:xfrm>
            <a:off x="2509412" y="2067400"/>
            <a:ext cx="4111381" cy="2305054"/>
          </a:xfrm>
          <a:prstGeom prst="rect">
            <a:avLst/>
          </a:prstGeom>
          <a:noFill/>
          <a:ln>
            <a:noFill/>
          </a:ln>
        </p:spPr>
      </p:pic>
      <p:sp>
        <p:nvSpPr>
          <p:cNvPr id="294" name="Google Shape;294;p42"/>
          <p:cNvSpPr/>
          <p:nvPr/>
        </p:nvSpPr>
        <p:spPr>
          <a:xfrm>
            <a:off x="2509400" y="2067409"/>
            <a:ext cx="4111500" cy="230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43"/>
          <p:cNvPicPr preferRelativeResize="0"/>
          <p:nvPr/>
        </p:nvPicPr>
        <p:blipFill>
          <a:blip r:embed="rId3">
            <a:alphaModFix/>
          </a:blip>
          <a:stretch>
            <a:fillRect/>
          </a:stretch>
        </p:blipFill>
        <p:spPr>
          <a:xfrm>
            <a:off x="0" y="0"/>
            <a:ext cx="9144004" cy="5143500"/>
          </a:xfrm>
          <a:prstGeom prst="rect">
            <a:avLst/>
          </a:prstGeom>
          <a:noFill/>
          <a:ln>
            <a:noFill/>
          </a:ln>
        </p:spPr>
      </p:pic>
      <p:sp>
        <p:nvSpPr>
          <p:cNvPr id="300" name="Google Shape;300;p43"/>
          <p:cNvSpPr txBox="1"/>
          <p:nvPr>
            <p:ph idx="1" type="body"/>
          </p:nvPr>
        </p:nvSpPr>
        <p:spPr>
          <a:xfrm>
            <a:off x="743400" y="686350"/>
            <a:ext cx="7643400" cy="3142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chemeClr val="accent1"/>
                </a:solidFill>
                <a:latin typeface="Source Code Pro Medium"/>
                <a:ea typeface="Source Code Pro Medium"/>
                <a:cs typeface="Source Code Pro Medium"/>
                <a:sym typeface="Source Code Pro Medium"/>
              </a:rPr>
              <a:t>Al entrar en el modo Deva habrá un flash blanco/dorado y la cámara tendrá un borde dorado. Cuando el modo Deva acabe habrá otro flash y la cámara volverá a su estado normal.</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1600"/>
              </a:spcAft>
              <a:buNone/>
            </a:pPr>
            <a:r>
              <a:t/>
            </a:r>
            <a:endParaRPr sz="1600">
              <a:solidFill>
                <a:schemeClr val="accent1"/>
              </a:solidFill>
              <a:latin typeface="Source Code Pro Medium"/>
              <a:ea typeface="Source Code Pro Medium"/>
              <a:cs typeface="Source Code Pro Medium"/>
              <a:sym typeface="Source Code Pro Medium"/>
            </a:endParaRPr>
          </a:p>
        </p:txBody>
      </p:sp>
      <p:pic>
        <p:nvPicPr>
          <p:cNvPr id="301" name="Google Shape;301;p43"/>
          <p:cNvPicPr preferRelativeResize="0"/>
          <p:nvPr/>
        </p:nvPicPr>
        <p:blipFill>
          <a:blip r:embed="rId4">
            <a:alphaModFix/>
          </a:blip>
          <a:stretch>
            <a:fillRect/>
          </a:stretch>
        </p:blipFill>
        <p:spPr>
          <a:xfrm>
            <a:off x="4654425" y="1816450"/>
            <a:ext cx="3732379" cy="2092575"/>
          </a:xfrm>
          <a:prstGeom prst="rect">
            <a:avLst/>
          </a:prstGeom>
          <a:noFill/>
          <a:ln>
            <a:noFill/>
          </a:ln>
        </p:spPr>
      </p:pic>
      <p:pic>
        <p:nvPicPr>
          <p:cNvPr id="302" name="Google Shape;302;p43"/>
          <p:cNvPicPr preferRelativeResize="0"/>
          <p:nvPr/>
        </p:nvPicPr>
        <p:blipFill>
          <a:blip r:embed="rId5">
            <a:alphaModFix/>
          </a:blip>
          <a:stretch>
            <a:fillRect/>
          </a:stretch>
        </p:blipFill>
        <p:spPr>
          <a:xfrm>
            <a:off x="743400" y="1816450"/>
            <a:ext cx="3732379" cy="2092566"/>
          </a:xfrm>
          <a:prstGeom prst="rect">
            <a:avLst/>
          </a:prstGeom>
          <a:noFill/>
          <a:ln>
            <a:noFill/>
          </a:ln>
        </p:spPr>
      </p:pic>
      <p:sp>
        <p:nvSpPr>
          <p:cNvPr id="303" name="Google Shape;303;p43"/>
          <p:cNvSpPr txBox="1"/>
          <p:nvPr/>
        </p:nvSpPr>
        <p:spPr>
          <a:xfrm>
            <a:off x="1279525" y="3918925"/>
            <a:ext cx="18999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Flash</a:t>
            </a:r>
            <a:endParaRPr/>
          </a:p>
        </p:txBody>
      </p:sp>
      <p:sp>
        <p:nvSpPr>
          <p:cNvPr id="304" name="Google Shape;304;p43"/>
          <p:cNvSpPr txBox="1"/>
          <p:nvPr/>
        </p:nvSpPr>
        <p:spPr>
          <a:xfrm>
            <a:off x="5570663" y="3918925"/>
            <a:ext cx="18999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Modo Deva Activo</a:t>
            </a:r>
            <a:endParaRPr/>
          </a:p>
        </p:txBody>
      </p:sp>
      <p:sp>
        <p:nvSpPr>
          <p:cNvPr id="305" name="Google Shape;305;p43"/>
          <p:cNvSpPr/>
          <p:nvPr/>
        </p:nvSpPr>
        <p:spPr>
          <a:xfrm>
            <a:off x="748550" y="1820000"/>
            <a:ext cx="3732300" cy="2092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p:nvPr/>
        </p:nvSpPr>
        <p:spPr>
          <a:xfrm>
            <a:off x="4654463" y="1820000"/>
            <a:ext cx="3732300" cy="2092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44"/>
          <p:cNvPicPr preferRelativeResize="0"/>
          <p:nvPr/>
        </p:nvPicPr>
        <p:blipFill>
          <a:blip r:embed="rId3">
            <a:alphaModFix/>
          </a:blip>
          <a:stretch>
            <a:fillRect/>
          </a:stretch>
        </p:blipFill>
        <p:spPr>
          <a:xfrm>
            <a:off x="0" y="0"/>
            <a:ext cx="9144004" cy="5143500"/>
          </a:xfrm>
          <a:prstGeom prst="rect">
            <a:avLst/>
          </a:prstGeom>
          <a:noFill/>
          <a:ln>
            <a:noFill/>
          </a:ln>
        </p:spPr>
      </p:pic>
      <p:pic>
        <p:nvPicPr>
          <p:cNvPr id="312" name="Google Shape;312;p44"/>
          <p:cNvPicPr preferRelativeResize="0"/>
          <p:nvPr/>
        </p:nvPicPr>
        <p:blipFill>
          <a:blip r:embed="rId4">
            <a:alphaModFix/>
          </a:blip>
          <a:stretch>
            <a:fillRect/>
          </a:stretch>
        </p:blipFill>
        <p:spPr>
          <a:xfrm>
            <a:off x="1189825" y="409013"/>
            <a:ext cx="7221550" cy="5416175"/>
          </a:xfrm>
          <a:prstGeom prst="rect">
            <a:avLst/>
          </a:prstGeom>
          <a:noFill/>
          <a:ln>
            <a:noFill/>
          </a:ln>
        </p:spPr>
      </p:pic>
      <p:sp>
        <p:nvSpPr>
          <p:cNvPr id="313" name="Google Shape;313;p44"/>
          <p:cNvSpPr txBox="1"/>
          <p:nvPr>
            <p:ph type="title"/>
          </p:nvPr>
        </p:nvSpPr>
        <p:spPr>
          <a:xfrm>
            <a:off x="857325" y="485225"/>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Controles</a:t>
            </a:r>
            <a:r>
              <a:rPr lang="es"/>
              <a:t> </a:t>
            </a:r>
            <a:endParaRPr/>
          </a:p>
        </p:txBody>
      </p:sp>
      <p:sp>
        <p:nvSpPr>
          <p:cNvPr id="314" name="Google Shape;314;p44"/>
          <p:cNvSpPr/>
          <p:nvPr/>
        </p:nvSpPr>
        <p:spPr>
          <a:xfrm>
            <a:off x="4896925" y="2864825"/>
            <a:ext cx="8556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Defender</a:t>
            </a:r>
            <a:endParaRPr sz="1200"/>
          </a:p>
        </p:txBody>
      </p:sp>
      <p:sp>
        <p:nvSpPr>
          <p:cNvPr id="315" name="Google Shape;315;p44"/>
          <p:cNvSpPr/>
          <p:nvPr/>
        </p:nvSpPr>
        <p:spPr>
          <a:xfrm>
            <a:off x="3833125" y="1766825"/>
            <a:ext cx="12456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Ataque Normal</a:t>
            </a:r>
            <a:endParaRPr sz="1200"/>
          </a:p>
        </p:txBody>
      </p:sp>
      <p:sp>
        <p:nvSpPr>
          <p:cNvPr id="316" name="Google Shape;316;p44"/>
          <p:cNvSpPr/>
          <p:nvPr/>
        </p:nvSpPr>
        <p:spPr>
          <a:xfrm>
            <a:off x="4930159" y="2547563"/>
            <a:ext cx="8538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Curación</a:t>
            </a:r>
            <a:endParaRPr sz="1200"/>
          </a:p>
        </p:txBody>
      </p:sp>
      <p:sp>
        <p:nvSpPr>
          <p:cNvPr id="317" name="Google Shape;317;p44"/>
          <p:cNvSpPr/>
          <p:nvPr/>
        </p:nvSpPr>
        <p:spPr>
          <a:xfrm>
            <a:off x="4361934" y="3524817"/>
            <a:ext cx="12066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Ataque Fuerte</a:t>
            </a:r>
            <a:endParaRPr sz="1200"/>
          </a:p>
        </p:txBody>
      </p:sp>
      <p:sp>
        <p:nvSpPr>
          <p:cNvPr id="318" name="Google Shape;318;p44"/>
          <p:cNvSpPr/>
          <p:nvPr/>
        </p:nvSpPr>
        <p:spPr>
          <a:xfrm>
            <a:off x="1080550" y="1208150"/>
            <a:ext cx="6477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Pausa</a:t>
            </a:r>
            <a:endParaRPr sz="1200"/>
          </a:p>
        </p:txBody>
      </p:sp>
      <p:sp>
        <p:nvSpPr>
          <p:cNvPr id="319" name="Google Shape;319;p44"/>
          <p:cNvSpPr/>
          <p:nvPr/>
        </p:nvSpPr>
        <p:spPr>
          <a:xfrm>
            <a:off x="1895749" y="4036037"/>
            <a:ext cx="10146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Movimiento</a:t>
            </a:r>
            <a:endParaRPr sz="1200"/>
          </a:p>
        </p:txBody>
      </p:sp>
      <p:sp>
        <p:nvSpPr>
          <p:cNvPr id="320" name="Google Shape;320;p44"/>
          <p:cNvSpPr/>
          <p:nvPr/>
        </p:nvSpPr>
        <p:spPr>
          <a:xfrm>
            <a:off x="3200809" y="4036024"/>
            <a:ext cx="6294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Saltar</a:t>
            </a:r>
            <a:endParaRPr sz="1200"/>
          </a:p>
        </p:txBody>
      </p:sp>
      <p:sp>
        <p:nvSpPr>
          <p:cNvPr id="321" name="Google Shape;321;p44"/>
          <p:cNvSpPr/>
          <p:nvPr/>
        </p:nvSpPr>
        <p:spPr>
          <a:xfrm>
            <a:off x="1080549" y="4036025"/>
            <a:ext cx="6477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Correr</a:t>
            </a:r>
            <a:endParaRPr sz="1200"/>
          </a:p>
        </p:txBody>
      </p:sp>
      <p:sp>
        <p:nvSpPr>
          <p:cNvPr id="322" name="Google Shape;322;p44"/>
          <p:cNvSpPr/>
          <p:nvPr/>
        </p:nvSpPr>
        <p:spPr>
          <a:xfrm>
            <a:off x="2118950" y="1437050"/>
            <a:ext cx="9597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Interactuar</a:t>
            </a:r>
            <a:endParaRPr sz="1200"/>
          </a:p>
        </p:txBody>
      </p:sp>
      <p:sp>
        <p:nvSpPr>
          <p:cNvPr id="323" name="Google Shape;323;p44"/>
          <p:cNvSpPr/>
          <p:nvPr/>
        </p:nvSpPr>
        <p:spPr>
          <a:xfrm>
            <a:off x="2818525" y="1766825"/>
            <a:ext cx="9597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Embestida</a:t>
            </a:r>
            <a:endParaRPr sz="1200"/>
          </a:p>
        </p:txBody>
      </p:sp>
      <p:sp>
        <p:nvSpPr>
          <p:cNvPr id="324" name="Google Shape;324;p44"/>
          <p:cNvSpPr/>
          <p:nvPr/>
        </p:nvSpPr>
        <p:spPr>
          <a:xfrm>
            <a:off x="313600" y="2513338"/>
            <a:ext cx="10146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Modo Arma</a:t>
            </a:r>
            <a:endParaRPr sz="1200"/>
          </a:p>
        </p:txBody>
      </p:sp>
      <p:cxnSp>
        <p:nvCxnSpPr>
          <p:cNvPr id="325" name="Google Shape;325;p44"/>
          <p:cNvCxnSpPr>
            <a:stCxn id="318" idx="2"/>
          </p:cNvCxnSpPr>
          <p:nvPr/>
        </p:nvCxnSpPr>
        <p:spPr>
          <a:xfrm>
            <a:off x="1404400" y="1490750"/>
            <a:ext cx="289200" cy="220500"/>
          </a:xfrm>
          <a:prstGeom prst="straightConnector1">
            <a:avLst/>
          </a:prstGeom>
          <a:noFill/>
          <a:ln cap="flat" cmpd="sng" w="19050">
            <a:solidFill>
              <a:srgbClr val="D9D9D9"/>
            </a:solidFill>
            <a:prstDash val="solid"/>
            <a:round/>
            <a:headEnd len="med" w="med" type="none"/>
            <a:tailEnd len="med" w="med" type="none"/>
          </a:ln>
        </p:spPr>
      </p:cxnSp>
      <p:cxnSp>
        <p:nvCxnSpPr>
          <p:cNvPr id="326" name="Google Shape;326;p44"/>
          <p:cNvCxnSpPr>
            <a:stCxn id="324" idx="3"/>
          </p:cNvCxnSpPr>
          <p:nvPr/>
        </p:nvCxnSpPr>
        <p:spPr>
          <a:xfrm>
            <a:off x="1328200" y="2654638"/>
            <a:ext cx="231000" cy="29100"/>
          </a:xfrm>
          <a:prstGeom prst="straightConnector1">
            <a:avLst/>
          </a:prstGeom>
          <a:noFill/>
          <a:ln cap="flat" cmpd="sng" w="19050">
            <a:solidFill>
              <a:srgbClr val="D9D9D9"/>
            </a:solidFill>
            <a:prstDash val="solid"/>
            <a:round/>
            <a:headEnd len="med" w="med" type="none"/>
            <a:tailEnd len="med" w="med" type="none"/>
          </a:ln>
        </p:spPr>
      </p:cxnSp>
      <p:cxnSp>
        <p:nvCxnSpPr>
          <p:cNvPr id="327" name="Google Shape;327;p44"/>
          <p:cNvCxnSpPr>
            <a:stCxn id="322" idx="2"/>
          </p:cNvCxnSpPr>
          <p:nvPr/>
        </p:nvCxnSpPr>
        <p:spPr>
          <a:xfrm flipH="1">
            <a:off x="2423000" y="1719650"/>
            <a:ext cx="175800" cy="849000"/>
          </a:xfrm>
          <a:prstGeom prst="straightConnector1">
            <a:avLst/>
          </a:prstGeom>
          <a:noFill/>
          <a:ln cap="flat" cmpd="sng" w="19050">
            <a:solidFill>
              <a:srgbClr val="D9D9D9"/>
            </a:solidFill>
            <a:prstDash val="solid"/>
            <a:round/>
            <a:headEnd len="med" w="med" type="none"/>
            <a:tailEnd len="med" w="med" type="none"/>
          </a:ln>
        </p:spPr>
      </p:cxnSp>
      <p:cxnSp>
        <p:nvCxnSpPr>
          <p:cNvPr id="328" name="Google Shape;328;p44"/>
          <p:cNvCxnSpPr>
            <a:stCxn id="323" idx="2"/>
          </p:cNvCxnSpPr>
          <p:nvPr/>
        </p:nvCxnSpPr>
        <p:spPr>
          <a:xfrm flipH="1">
            <a:off x="2685175" y="2049425"/>
            <a:ext cx="613200" cy="525600"/>
          </a:xfrm>
          <a:prstGeom prst="straightConnector1">
            <a:avLst/>
          </a:prstGeom>
          <a:noFill/>
          <a:ln cap="flat" cmpd="sng" w="19050">
            <a:solidFill>
              <a:srgbClr val="D9D9D9"/>
            </a:solidFill>
            <a:prstDash val="solid"/>
            <a:round/>
            <a:headEnd len="med" w="med" type="none"/>
            <a:tailEnd len="med" w="med" type="none"/>
          </a:ln>
        </p:spPr>
      </p:cxnSp>
      <p:cxnSp>
        <p:nvCxnSpPr>
          <p:cNvPr id="329" name="Google Shape;329;p44"/>
          <p:cNvCxnSpPr>
            <a:stCxn id="315" idx="2"/>
          </p:cNvCxnSpPr>
          <p:nvPr/>
        </p:nvCxnSpPr>
        <p:spPr>
          <a:xfrm flipH="1">
            <a:off x="3854425" y="2049425"/>
            <a:ext cx="601500" cy="807000"/>
          </a:xfrm>
          <a:prstGeom prst="straightConnector1">
            <a:avLst/>
          </a:prstGeom>
          <a:noFill/>
          <a:ln cap="flat" cmpd="sng" w="19050">
            <a:solidFill>
              <a:srgbClr val="D9D9D9"/>
            </a:solidFill>
            <a:prstDash val="solid"/>
            <a:round/>
            <a:headEnd len="med" w="med" type="none"/>
            <a:tailEnd len="med" w="med" type="none"/>
          </a:ln>
        </p:spPr>
      </p:cxnSp>
      <p:cxnSp>
        <p:nvCxnSpPr>
          <p:cNvPr id="330" name="Google Shape;330;p44"/>
          <p:cNvCxnSpPr>
            <a:stCxn id="316" idx="1"/>
          </p:cNvCxnSpPr>
          <p:nvPr/>
        </p:nvCxnSpPr>
        <p:spPr>
          <a:xfrm flipH="1">
            <a:off x="4512559" y="2688863"/>
            <a:ext cx="417600" cy="12300"/>
          </a:xfrm>
          <a:prstGeom prst="straightConnector1">
            <a:avLst/>
          </a:prstGeom>
          <a:noFill/>
          <a:ln cap="flat" cmpd="sng" w="19050">
            <a:solidFill>
              <a:srgbClr val="D9D9D9"/>
            </a:solidFill>
            <a:prstDash val="solid"/>
            <a:round/>
            <a:headEnd len="med" w="med" type="none"/>
            <a:tailEnd len="med" w="med" type="none"/>
          </a:ln>
        </p:spPr>
      </p:cxnSp>
      <p:cxnSp>
        <p:nvCxnSpPr>
          <p:cNvPr id="331" name="Google Shape;331;p44"/>
          <p:cNvCxnSpPr>
            <a:stCxn id="314" idx="1"/>
          </p:cNvCxnSpPr>
          <p:nvPr/>
        </p:nvCxnSpPr>
        <p:spPr>
          <a:xfrm rot="10800000">
            <a:off x="4579825" y="2997725"/>
            <a:ext cx="317100" cy="8400"/>
          </a:xfrm>
          <a:prstGeom prst="straightConnector1">
            <a:avLst/>
          </a:prstGeom>
          <a:noFill/>
          <a:ln cap="flat" cmpd="sng" w="19050">
            <a:solidFill>
              <a:srgbClr val="D9D9D9"/>
            </a:solidFill>
            <a:prstDash val="solid"/>
            <a:round/>
            <a:headEnd len="med" w="med" type="none"/>
            <a:tailEnd len="med" w="med" type="none"/>
          </a:ln>
        </p:spPr>
      </p:cxnSp>
      <p:cxnSp>
        <p:nvCxnSpPr>
          <p:cNvPr id="332" name="Google Shape;332;p44"/>
          <p:cNvCxnSpPr>
            <a:stCxn id="317" idx="0"/>
          </p:cNvCxnSpPr>
          <p:nvPr/>
        </p:nvCxnSpPr>
        <p:spPr>
          <a:xfrm rot="10800000">
            <a:off x="4128534" y="3147417"/>
            <a:ext cx="836700" cy="377400"/>
          </a:xfrm>
          <a:prstGeom prst="straightConnector1">
            <a:avLst/>
          </a:prstGeom>
          <a:noFill/>
          <a:ln cap="flat" cmpd="sng" w="19050">
            <a:solidFill>
              <a:srgbClr val="D9D9D9"/>
            </a:solidFill>
            <a:prstDash val="solid"/>
            <a:round/>
            <a:headEnd len="med" w="med" type="none"/>
            <a:tailEnd len="med" w="med" type="none"/>
          </a:ln>
        </p:spPr>
      </p:cxnSp>
      <p:cxnSp>
        <p:nvCxnSpPr>
          <p:cNvPr id="333" name="Google Shape;333;p44"/>
          <p:cNvCxnSpPr>
            <a:stCxn id="320" idx="0"/>
          </p:cNvCxnSpPr>
          <p:nvPr/>
        </p:nvCxnSpPr>
        <p:spPr>
          <a:xfrm rot="10800000">
            <a:off x="3510409" y="3751924"/>
            <a:ext cx="5100" cy="284100"/>
          </a:xfrm>
          <a:prstGeom prst="straightConnector1">
            <a:avLst/>
          </a:prstGeom>
          <a:noFill/>
          <a:ln cap="flat" cmpd="sng" w="19050">
            <a:solidFill>
              <a:srgbClr val="D9D9D9"/>
            </a:solidFill>
            <a:prstDash val="solid"/>
            <a:round/>
            <a:headEnd len="med" w="med" type="none"/>
            <a:tailEnd len="med" w="med" type="none"/>
          </a:ln>
        </p:spPr>
      </p:cxnSp>
      <p:cxnSp>
        <p:nvCxnSpPr>
          <p:cNvPr id="334" name="Google Shape;334;p44"/>
          <p:cNvCxnSpPr>
            <a:stCxn id="319" idx="0"/>
          </p:cNvCxnSpPr>
          <p:nvPr/>
        </p:nvCxnSpPr>
        <p:spPr>
          <a:xfrm rot="10800000">
            <a:off x="2115049" y="3154037"/>
            <a:ext cx="288000" cy="882000"/>
          </a:xfrm>
          <a:prstGeom prst="straightConnector1">
            <a:avLst/>
          </a:prstGeom>
          <a:noFill/>
          <a:ln cap="flat" cmpd="sng" w="19050">
            <a:solidFill>
              <a:srgbClr val="D9D9D9"/>
            </a:solidFill>
            <a:prstDash val="solid"/>
            <a:round/>
            <a:headEnd len="med" w="med" type="none"/>
            <a:tailEnd len="med" w="med" type="none"/>
          </a:ln>
        </p:spPr>
      </p:cxnSp>
      <p:cxnSp>
        <p:nvCxnSpPr>
          <p:cNvPr id="335" name="Google Shape;335;p44"/>
          <p:cNvCxnSpPr>
            <a:stCxn id="319" idx="0"/>
          </p:cNvCxnSpPr>
          <p:nvPr/>
        </p:nvCxnSpPr>
        <p:spPr>
          <a:xfrm flipH="1" rot="10800000">
            <a:off x="2403049" y="3147437"/>
            <a:ext cx="391500" cy="888600"/>
          </a:xfrm>
          <a:prstGeom prst="straightConnector1">
            <a:avLst/>
          </a:prstGeom>
          <a:noFill/>
          <a:ln cap="flat" cmpd="sng" w="19050">
            <a:solidFill>
              <a:srgbClr val="D9D9D9"/>
            </a:solidFill>
            <a:prstDash val="solid"/>
            <a:round/>
            <a:headEnd len="med" w="med" type="none"/>
            <a:tailEnd len="med" w="med" type="none"/>
          </a:ln>
        </p:spPr>
      </p:cxnSp>
      <p:cxnSp>
        <p:nvCxnSpPr>
          <p:cNvPr id="336" name="Google Shape;336;p44"/>
          <p:cNvCxnSpPr>
            <a:stCxn id="321" idx="0"/>
          </p:cNvCxnSpPr>
          <p:nvPr/>
        </p:nvCxnSpPr>
        <p:spPr>
          <a:xfrm flipH="1" rot="10800000">
            <a:off x="1404399" y="3445025"/>
            <a:ext cx="302100" cy="591000"/>
          </a:xfrm>
          <a:prstGeom prst="straightConnector1">
            <a:avLst/>
          </a:prstGeom>
          <a:noFill/>
          <a:ln cap="flat" cmpd="sng" w="19050">
            <a:solidFill>
              <a:srgbClr val="D9D9D9"/>
            </a:solidFill>
            <a:prstDash val="solid"/>
            <a:round/>
            <a:headEnd len="med" w="med" type="none"/>
            <a:tailEnd len="med" w="med" type="none"/>
          </a:ln>
        </p:spPr>
      </p:cxnSp>
      <p:sp>
        <p:nvSpPr>
          <p:cNvPr id="337" name="Google Shape;337;p44"/>
          <p:cNvSpPr/>
          <p:nvPr/>
        </p:nvSpPr>
        <p:spPr>
          <a:xfrm>
            <a:off x="1328200" y="2123950"/>
            <a:ext cx="1014600" cy="2826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Modo Deva</a:t>
            </a:r>
            <a:endParaRPr sz="1200"/>
          </a:p>
        </p:txBody>
      </p:sp>
      <p:cxnSp>
        <p:nvCxnSpPr>
          <p:cNvPr id="338" name="Google Shape;338;p44"/>
          <p:cNvCxnSpPr>
            <a:stCxn id="337" idx="2"/>
          </p:cNvCxnSpPr>
          <p:nvPr/>
        </p:nvCxnSpPr>
        <p:spPr>
          <a:xfrm>
            <a:off x="1835500" y="2406550"/>
            <a:ext cx="267600" cy="16200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Google Shape;343;p45"/>
          <p:cNvPicPr preferRelativeResize="0"/>
          <p:nvPr/>
        </p:nvPicPr>
        <p:blipFill>
          <a:blip r:embed="rId3">
            <a:alphaModFix/>
          </a:blip>
          <a:stretch>
            <a:fillRect/>
          </a:stretch>
        </p:blipFill>
        <p:spPr>
          <a:xfrm>
            <a:off x="0" y="0"/>
            <a:ext cx="9144004" cy="5143500"/>
          </a:xfrm>
          <a:prstGeom prst="rect">
            <a:avLst/>
          </a:prstGeom>
          <a:noFill/>
          <a:ln>
            <a:noFill/>
          </a:ln>
        </p:spPr>
      </p:pic>
      <p:pic>
        <p:nvPicPr>
          <p:cNvPr id="344" name="Google Shape;344;p45"/>
          <p:cNvPicPr preferRelativeResize="0"/>
          <p:nvPr/>
        </p:nvPicPr>
        <p:blipFill>
          <a:blip r:embed="rId4">
            <a:alphaModFix/>
          </a:blip>
          <a:stretch>
            <a:fillRect/>
          </a:stretch>
        </p:blipFill>
        <p:spPr>
          <a:xfrm>
            <a:off x="2743423" y="1819511"/>
            <a:ext cx="3380262" cy="2521133"/>
          </a:xfrm>
          <a:prstGeom prst="rect">
            <a:avLst/>
          </a:prstGeom>
          <a:noFill/>
          <a:ln>
            <a:noFill/>
          </a:ln>
        </p:spPr>
      </p:pic>
      <p:cxnSp>
        <p:nvCxnSpPr>
          <p:cNvPr id="345" name="Google Shape;345;p45"/>
          <p:cNvCxnSpPr/>
          <p:nvPr/>
        </p:nvCxnSpPr>
        <p:spPr>
          <a:xfrm flipH="1" rot="10800000">
            <a:off x="5428428" y="1997023"/>
            <a:ext cx="903900" cy="304800"/>
          </a:xfrm>
          <a:prstGeom prst="straightConnector1">
            <a:avLst/>
          </a:prstGeom>
          <a:noFill/>
          <a:ln cap="flat" cmpd="sng" w="19050">
            <a:solidFill>
              <a:srgbClr val="000000"/>
            </a:solidFill>
            <a:prstDash val="solid"/>
            <a:round/>
            <a:headEnd len="med" w="med" type="none"/>
            <a:tailEnd len="med" w="med" type="none"/>
          </a:ln>
        </p:spPr>
      </p:cxnSp>
      <p:sp>
        <p:nvSpPr>
          <p:cNvPr id="346" name="Google Shape;346;p45"/>
          <p:cNvSpPr/>
          <p:nvPr/>
        </p:nvSpPr>
        <p:spPr>
          <a:xfrm>
            <a:off x="6332375" y="1884638"/>
            <a:ext cx="1237500" cy="2355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Ataque Fuerte</a:t>
            </a:r>
            <a:endParaRPr sz="1200"/>
          </a:p>
        </p:txBody>
      </p:sp>
      <p:sp>
        <p:nvSpPr>
          <p:cNvPr id="347" name="Google Shape;347;p45"/>
          <p:cNvSpPr/>
          <p:nvPr/>
        </p:nvSpPr>
        <p:spPr>
          <a:xfrm>
            <a:off x="6332350" y="2278138"/>
            <a:ext cx="2086500" cy="2355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Ataque Normal / Interactuar</a:t>
            </a:r>
            <a:endParaRPr sz="1200"/>
          </a:p>
        </p:txBody>
      </p:sp>
      <p:sp>
        <p:nvSpPr>
          <p:cNvPr id="348" name="Google Shape;348;p45"/>
          <p:cNvSpPr/>
          <p:nvPr/>
        </p:nvSpPr>
        <p:spPr>
          <a:xfrm>
            <a:off x="6332375" y="2671613"/>
            <a:ext cx="845400" cy="2355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Curación</a:t>
            </a:r>
            <a:endParaRPr sz="1200"/>
          </a:p>
        </p:txBody>
      </p:sp>
      <p:sp>
        <p:nvSpPr>
          <p:cNvPr id="349" name="Google Shape;349;p45"/>
          <p:cNvSpPr/>
          <p:nvPr/>
        </p:nvSpPr>
        <p:spPr>
          <a:xfrm>
            <a:off x="6332377" y="3065088"/>
            <a:ext cx="608700" cy="2355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Saltar</a:t>
            </a:r>
            <a:endParaRPr sz="1200"/>
          </a:p>
        </p:txBody>
      </p:sp>
      <p:cxnSp>
        <p:nvCxnSpPr>
          <p:cNvPr id="350" name="Google Shape;350;p45"/>
          <p:cNvCxnSpPr>
            <a:stCxn id="347" idx="1"/>
          </p:cNvCxnSpPr>
          <p:nvPr/>
        </p:nvCxnSpPr>
        <p:spPr>
          <a:xfrm flipH="1">
            <a:off x="5198650" y="2395888"/>
            <a:ext cx="1133700" cy="141300"/>
          </a:xfrm>
          <a:prstGeom prst="straightConnector1">
            <a:avLst/>
          </a:prstGeom>
          <a:noFill/>
          <a:ln cap="flat" cmpd="sng" w="19050">
            <a:solidFill>
              <a:srgbClr val="000000"/>
            </a:solidFill>
            <a:prstDash val="solid"/>
            <a:round/>
            <a:headEnd len="med" w="med" type="none"/>
            <a:tailEnd len="med" w="med" type="none"/>
          </a:ln>
        </p:spPr>
      </p:cxnSp>
      <p:cxnSp>
        <p:nvCxnSpPr>
          <p:cNvPr id="351" name="Google Shape;351;p45"/>
          <p:cNvCxnSpPr>
            <a:endCxn id="348" idx="1"/>
          </p:cNvCxnSpPr>
          <p:nvPr/>
        </p:nvCxnSpPr>
        <p:spPr>
          <a:xfrm>
            <a:off x="5647775" y="2612063"/>
            <a:ext cx="684600" cy="177300"/>
          </a:xfrm>
          <a:prstGeom prst="straightConnector1">
            <a:avLst/>
          </a:prstGeom>
          <a:noFill/>
          <a:ln cap="flat" cmpd="sng" w="19050">
            <a:solidFill>
              <a:srgbClr val="000000"/>
            </a:solidFill>
            <a:prstDash val="solid"/>
            <a:round/>
            <a:headEnd len="med" w="med" type="none"/>
            <a:tailEnd len="med" w="med" type="none"/>
          </a:ln>
        </p:spPr>
      </p:cxnSp>
      <p:cxnSp>
        <p:nvCxnSpPr>
          <p:cNvPr id="352" name="Google Shape;352;p45"/>
          <p:cNvCxnSpPr>
            <a:stCxn id="349" idx="1"/>
          </p:cNvCxnSpPr>
          <p:nvPr/>
        </p:nvCxnSpPr>
        <p:spPr>
          <a:xfrm rot="10800000">
            <a:off x="5423077" y="2842038"/>
            <a:ext cx="909300" cy="340800"/>
          </a:xfrm>
          <a:prstGeom prst="straightConnector1">
            <a:avLst/>
          </a:prstGeom>
          <a:noFill/>
          <a:ln cap="flat" cmpd="sng" w="19050">
            <a:solidFill>
              <a:srgbClr val="000000"/>
            </a:solidFill>
            <a:prstDash val="solid"/>
            <a:round/>
            <a:headEnd len="med" w="med" type="none"/>
            <a:tailEnd len="med" w="med" type="none"/>
          </a:ln>
        </p:spPr>
      </p:cxnSp>
      <p:sp>
        <p:nvSpPr>
          <p:cNvPr id="353" name="Google Shape;353;p45"/>
          <p:cNvSpPr/>
          <p:nvPr/>
        </p:nvSpPr>
        <p:spPr>
          <a:xfrm>
            <a:off x="5383875" y="1184363"/>
            <a:ext cx="1237500" cy="2355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RB: Embestida</a:t>
            </a:r>
            <a:endParaRPr sz="1200"/>
          </a:p>
        </p:txBody>
      </p:sp>
      <p:sp>
        <p:nvSpPr>
          <p:cNvPr id="354" name="Google Shape;354;p45"/>
          <p:cNvSpPr/>
          <p:nvPr/>
        </p:nvSpPr>
        <p:spPr>
          <a:xfrm>
            <a:off x="5326925" y="772863"/>
            <a:ext cx="1294500" cy="2355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RT: Modo Arma</a:t>
            </a:r>
            <a:endParaRPr sz="1200"/>
          </a:p>
        </p:txBody>
      </p:sp>
      <p:cxnSp>
        <p:nvCxnSpPr>
          <p:cNvPr id="355" name="Google Shape;355;p45"/>
          <p:cNvCxnSpPr>
            <a:stCxn id="353" idx="2"/>
          </p:cNvCxnSpPr>
          <p:nvPr/>
        </p:nvCxnSpPr>
        <p:spPr>
          <a:xfrm rot="5400000">
            <a:off x="5445825" y="1457363"/>
            <a:ext cx="594300" cy="519300"/>
          </a:xfrm>
          <a:prstGeom prst="bentConnector3">
            <a:avLst>
              <a:gd fmla="val 50000" name="adj1"/>
            </a:avLst>
          </a:prstGeom>
          <a:noFill/>
          <a:ln cap="flat" cmpd="sng" w="19050">
            <a:solidFill>
              <a:srgbClr val="000000"/>
            </a:solidFill>
            <a:prstDash val="solid"/>
            <a:round/>
            <a:headEnd len="med" w="med" type="none"/>
            <a:tailEnd len="med" w="med" type="none"/>
          </a:ln>
        </p:spPr>
      </p:cxnSp>
      <p:cxnSp>
        <p:nvCxnSpPr>
          <p:cNvPr id="356" name="Google Shape;356;p45"/>
          <p:cNvCxnSpPr>
            <a:stCxn id="354" idx="1"/>
          </p:cNvCxnSpPr>
          <p:nvPr/>
        </p:nvCxnSpPr>
        <p:spPr>
          <a:xfrm flipH="1">
            <a:off x="5128925" y="890613"/>
            <a:ext cx="198000" cy="1031700"/>
          </a:xfrm>
          <a:prstGeom prst="bentConnector2">
            <a:avLst/>
          </a:prstGeom>
          <a:noFill/>
          <a:ln cap="flat" cmpd="sng" w="19050">
            <a:solidFill>
              <a:srgbClr val="000000"/>
            </a:solidFill>
            <a:prstDash val="solid"/>
            <a:round/>
            <a:headEnd len="med" w="med" type="none"/>
            <a:tailEnd len="med" w="med" type="none"/>
          </a:ln>
        </p:spPr>
      </p:cxnSp>
      <p:sp>
        <p:nvSpPr>
          <p:cNvPr id="357" name="Google Shape;357;p45"/>
          <p:cNvSpPr/>
          <p:nvPr/>
        </p:nvSpPr>
        <p:spPr>
          <a:xfrm>
            <a:off x="2465424" y="1227163"/>
            <a:ext cx="1133700" cy="2355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LB: Defender</a:t>
            </a:r>
            <a:endParaRPr sz="1200"/>
          </a:p>
        </p:txBody>
      </p:sp>
      <p:sp>
        <p:nvSpPr>
          <p:cNvPr id="358" name="Google Shape;358;p45"/>
          <p:cNvSpPr/>
          <p:nvPr/>
        </p:nvSpPr>
        <p:spPr>
          <a:xfrm>
            <a:off x="2361975" y="810338"/>
            <a:ext cx="1237500" cy="2355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LT: Modo Deva</a:t>
            </a:r>
            <a:endParaRPr sz="1200"/>
          </a:p>
        </p:txBody>
      </p:sp>
      <p:cxnSp>
        <p:nvCxnSpPr>
          <p:cNvPr id="359" name="Google Shape;359;p45"/>
          <p:cNvCxnSpPr>
            <a:stCxn id="357" idx="2"/>
          </p:cNvCxnSpPr>
          <p:nvPr/>
        </p:nvCxnSpPr>
        <p:spPr>
          <a:xfrm flipH="1" rot="-5400000">
            <a:off x="3016374" y="1478562"/>
            <a:ext cx="507600" cy="475800"/>
          </a:xfrm>
          <a:prstGeom prst="bentConnector3">
            <a:avLst>
              <a:gd fmla="val 50000" name="adj1"/>
            </a:avLst>
          </a:prstGeom>
          <a:noFill/>
          <a:ln cap="flat" cmpd="sng" w="19050">
            <a:solidFill>
              <a:srgbClr val="000000"/>
            </a:solidFill>
            <a:prstDash val="solid"/>
            <a:round/>
            <a:headEnd len="med" w="med" type="none"/>
            <a:tailEnd len="med" w="med" type="none"/>
          </a:ln>
        </p:spPr>
      </p:cxnSp>
      <p:cxnSp>
        <p:nvCxnSpPr>
          <p:cNvPr id="360" name="Google Shape;360;p45"/>
          <p:cNvCxnSpPr>
            <a:stCxn id="358" idx="3"/>
          </p:cNvCxnSpPr>
          <p:nvPr/>
        </p:nvCxnSpPr>
        <p:spPr>
          <a:xfrm>
            <a:off x="3599475" y="928088"/>
            <a:ext cx="123000" cy="1004700"/>
          </a:xfrm>
          <a:prstGeom prst="bentConnector2">
            <a:avLst/>
          </a:prstGeom>
          <a:noFill/>
          <a:ln cap="flat" cmpd="sng" w="19050">
            <a:solidFill>
              <a:srgbClr val="000000"/>
            </a:solidFill>
            <a:prstDash val="solid"/>
            <a:round/>
            <a:headEnd len="med" w="med" type="none"/>
            <a:tailEnd len="med" w="med" type="none"/>
          </a:ln>
        </p:spPr>
      </p:cxnSp>
      <p:sp>
        <p:nvSpPr>
          <p:cNvPr id="361" name="Google Shape;361;p45"/>
          <p:cNvSpPr/>
          <p:nvPr/>
        </p:nvSpPr>
        <p:spPr>
          <a:xfrm>
            <a:off x="1029950" y="2436263"/>
            <a:ext cx="1504800" cy="2355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Movimiento/Correr</a:t>
            </a:r>
            <a:endParaRPr sz="1200"/>
          </a:p>
        </p:txBody>
      </p:sp>
      <p:cxnSp>
        <p:nvCxnSpPr>
          <p:cNvPr id="362" name="Google Shape;362;p45"/>
          <p:cNvCxnSpPr>
            <a:stCxn id="361" idx="3"/>
          </p:cNvCxnSpPr>
          <p:nvPr/>
        </p:nvCxnSpPr>
        <p:spPr>
          <a:xfrm flipH="1" rot="10800000">
            <a:off x="2534750" y="2553413"/>
            <a:ext cx="845400" cy="600"/>
          </a:xfrm>
          <a:prstGeom prst="bentConnector3">
            <a:avLst>
              <a:gd fmla="val 50000" name="adj1"/>
            </a:avLst>
          </a:prstGeom>
          <a:noFill/>
          <a:ln cap="flat" cmpd="sng" w="19050">
            <a:solidFill>
              <a:srgbClr val="000000"/>
            </a:solidFill>
            <a:prstDash val="solid"/>
            <a:round/>
            <a:headEnd len="med" w="med" type="none"/>
            <a:tailEnd len="med" w="med" type="none"/>
          </a:ln>
        </p:spPr>
      </p:cxnSp>
      <p:sp>
        <p:nvSpPr>
          <p:cNvPr id="363" name="Google Shape;363;p45"/>
          <p:cNvSpPr/>
          <p:nvPr/>
        </p:nvSpPr>
        <p:spPr>
          <a:xfrm>
            <a:off x="4010911" y="4135142"/>
            <a:ext cx="845400" cy="2355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Pausa</a:t>
            </a:r>
            <a:endParaRPr sz="1200"/>
          </a:p>
        </p:txBody>
      </p:sp>
      <p:cxnSp>
        <p:nvCxnSpPr>
          <p:cNvPr id="364" name="Google Shape;364;p45"/>
          <p:cNvCxnSpPr>
            <a:stCxn id="363" idx="0"/>
          </p:cNvCxnSpPr>
          <p:nvPr/>
        </p:nvCxnSpPr>
        <p:spPr>
          <a:xfrm rot="-5400000">
            <a:off x="3811111" y="3250442"/>
            <a:ext cx="1507200" cy="262200"/>
          </a:xfrm>
          <a:prstGeom prst="bentConnector3">
            <a:avLst>
              <a:gd fmla="val 50000" name="adj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pic>
        <p:nvPicPr>
          <p:cNvPr id="369" name="Google Shape;369;p46"/>
          <p:cNvPicPr preferRelativeResize="0"/>
          <p:nvPr/>
        </p:nvPicPr>
        <p:blipFill>
          <a:blip r:embed="rId3">
            <a:alphaModFix/>
          </a:blip>
          <a:stretch>
            <a:fillRect/>
          </a:stretch>
        </p:blipFill>
        <p:spPr>
          <a:xfrm>
            <a:off x="0" y="0"/>
            <a:ext cx="9144004" cy="5143500"/>
          </a:xfrm>
          <a:prstGeom prst="rect">
            <a:avLst/>
          </a:prstGeom>
          <a:noFill/>
          <a:ln>
            <a:noFill/>
          </a:ln>
        </p:spPr>
      </p:pic>
      <p:pic>
        <p:nvPicPr>
          <p:cNvPr id="370" name="Google Shape;370;p46"/>
          <p:cNvPicPr preferRelativeResize="0"/>
          <p:nvPr/>
        </p:nvPicPr>
        <p:blipFill>
          <a:blip r:embed="rId4">
            <a:alphaModFix/>
          </a:blip>
          <a:stretch>
            <a:fillRect/>
          </a:stretch>
        </p:blipFill>
        <p:spPr>
          <a:xfrm>
            <a:off x="2690781" y="1812665"/>
            <a:ext cx="3444147" cy="2175519"/>
          </a:xfrm>
          <a:prstGeom prst="rect">
            <a:avLst/>
          </a:prstGeom>
          <a:noFill/>
          <a:ln>
            <a:noFill/>
          </a:ln>
        </p:spPr>
      </p:pic>
      <p:cxnSp>
        <p:nvCxnSpPr>
          <p:cNvPr id="371" name="Google Shape;371;p46"/>
          <p:cNvCxnSpPr/>
          <p:nvPr/>
        </p:nvCxnSpPr>
        <p:spPr>
          <a:xfrm flipH="1" rot="10800000">
            <a:off x="5605196" y="1996116"/>
            <a:ext cx="578700" cy="171300"/>
          </a:xfrm>
          <a:prstGeom prst="straightConnector1">
            <a:avLst/>
          </a:prstGeom>
          <a:noFill/>
          <a:ln cap="flat" cmpd="sng" w="19050">
            <a:solidFill>
              <a:srgbClr val="000000"/>
            </a:solidFill>
            <a:prstDash val="solid"/>
            <a:round/>
            <a:headEnd len="med" w="med" type="none"/>
            <a:tailEnd len="med" w="med" type="none"/>
          </a:ln>
        </p:spPr>
      </p:cxnSp>
      <p:sp>
        <p:nvSpPr>
          <p:cNvPr id="372" name="Google Shape;372;p46"/>
          <p:cNvSpPr/>
          <p:nvPr/>
        </p:nvSpPr>
        <p:spPr>
          <a:xfrm>
            <a:off x="6183975" y="1883400"/>
            <a:ext cx="1206000" cy="235800"/>
          </a:xfrm>
          <a:prstGeom prst="roundRect">
            <a:avLst>
              <a:gd fmla="val 16667" name="adj"/>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Ataque Fuerte</a:t>
            </a:r>
            <a:endParaRPr sz="1200"/>
          </a:p>
        </p:txBody>
      </p:sp>
      <p:sp>
        <p:nvSpPr>
          <p:cNvPr id="373" name="Google Shape;373;p46"/>
          <p:cNvSpPr/>
          <p:nvPr/>
        </p:nvSpPr>
        <p:spPr>
          <a:xfrm>
            <a:off x="6183975" y="2277650"/>
            <a:ext cx="2126400" cy="235800"/>
          </a:xfrm>
          <a:prstGeom prst="roundRect">
            <a:avLst>
              <a:gd fmla="val 16667" name="adj"/>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Ataque Normal / Interactuar</a:t>
            </a:r>
            <a:endParaRPr sz="1200"/>
          </a:p>
        </p:txBody>
      </p:sp>
      <p:sp>
        <p:nvSpPr>
          <p:cNvPr id="374" name="Google Shape;374;p46"/>
          <p:cNvSpPr/>
          <p:nvPr/>
        </p:nvSpPr>
        <p:spPr>
          <a:xfrm>
            <a:off x="6183975" y="2671875"/>
            <a:ext cx="846900" cy="235800"/>
          </a:xfrm>
          <a:prstGeom prst="roundRect">
            <a:avLst>
              <a:gd fmla="val 16667" name="adj"/>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Curación</a:t>
            </a:r>
            <a:endParaRPr sz="1200"/>
          </a:p>
        </p:txBody>
      </p:sp>
      <p:sp>
        <p:nvSpPr>
          <p:cNvPr id="375" name="Google Shape;375;p46"/>
          <p:cNvSpPr/>
          <p:nvPr/>
        </p:nvSpPr>
        <p:spPr>
          <a:xfrm>
            <a:off x="6183977" y="3066100"/>
            <a:ext cx="642000" cy="235800"/>
          </a:xfrm>
          <a:prstGeom prst="roundRect">
            <a:avLst>
              <a:gd fmla="val 16667" name="adj"/>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Saltar</a:t>
            </a:r>
            <a:endParaRPr sz="1200"/>
          </a:p>
        </p:txBody>
      </p:sp>
      <p:cxnSp>
        <p:nvCxnSpPr>
          <p:cNvPr id="376" name="Google Shape;376;p46"/>
          <p:cNvCxnSpPr>
            <a:stCxn id="373" idx="1"/>
          </p:cNvCxnSpPr>
          <p:nvPr/>
        </p:nvCxnSpPr>
        <p:spPr>
          <a:xfrm flipH="1">
            <a:off x="5337375" y="2395550"/>
            <a:ext cx="846600" cy="2400"/>
          </a:xfrm>
          <a:prstGeom prst="straightConnector1">
            <a:avLst/>
          </a:prstGeom>
          <a:noFill/>
          <a:ln cap="flat" cmpd="sng" w="19050">
            <a:solidFill>
              <a:srgbClr val="000000"/>
            </a:solidFill>
            <a:prstDash val="solid"/>
            <a:round/>
            <a:headEnd len="med" w="med" type="none"/>
            <a:tailEnd len="med" w="med" type="none"/>
          </a:ln>
        </p:spPr>
      </p:cxnSp>
      <p:cxnSp>
        <p:nvCxnSpPr>
          <p:cNvPr id="377" name="Google Shape;377;p46"/>
          <p:cNvCxnSpPr>
            <a:endCxn id="374" idx="1"/>
          </p:cNvCxnSpPr>
          <p:nvPr/>
        </p:nvCxnSpPr>
        <p:spPr>
          <a:xfrm>
            <a:off x="5830275" y="2553375"/>
            <a:ext cx="353700" cy="236400"/>
          </a:xfrm>
          <a:prstGeom prst="straightConnector1">
            <a:avLst/>
          </a:prstGeom>
          <a:noFill/>
          <a:ln cap="flat" cmpd="sng" w="19050">
            <a:solidFill>
              <a:srgbClr val="000000"/>
            </a:solidFill>
            <a:prstDash val="solid"/>
            <a:round/>
            <a:headEnd len="med" w="med" type="none"/>
            <a:tailEnd len="med" w="med" type="none"/>
          </a:ln>
        </p:spPr>
      </p:cxnSp>
      <p:cxnSp>
        <p:nvCxnSpPr>
          <p:cNvPr id="378" name="Google Shape;378;p46"/>
          <p:cNvCxnSpPr>
            <a:stCxn id="375" idx="1"/>
          </p:cNvCxnSpPr>
          <p:nvPr/>
        </p:nvCxnSpPr>
        <p:spPr>
          <a:xfrm rot="10800000">
            <a:off x="5583677" y="2805100"/>
            <a:ext cx="600300" cy="378900"/>
          </a:xfrm>
          <a:prstGeom prst="straightConnector1">
            <a:avLst/>
          </a:prstGeom>
          <a:noFill/>
          <a:ln cap="flat" cmpd="sng" w="19050">
            <a:solidFill>
              <a:srgbClr val="000000"/>
            </a:solidFill>
            <a:prstDash val="solid"/>
            <a:round/>
            <a:headEnd len="med" w="med" type="none"/>
            <a:tailEnd len="med" w="med" type="none"/>
          </a:ln>
        </p:spPr>
      </p:cxnSp>
      <p:sp>
        <p:nvSpPr>
          <p:cNvPr id="379" name="Google Shape;379;p46"/>
          <p:cNvSpPr/>
          <p:nvPr/>
        </p:nvSpPr>
        <p:spPr>
          <a:xfrm>
            <a:off x="5383300" y="1181775"/>
            <a:ext cx="1206000" cy="235800"/>
          </a:xfrm>
          <a:prstGeom prst="roundRect">
            <a:avLst>
              <a:gd fmla="val 16667" name="adj"/>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R1: Embestida</a:t>
            </a:r>
            <a:endParaRPr sz="1200"/>
          </a:p>
        </p:txBody>
      </p:sp>
      <p:sp>
        <p:nvSpPr>
          <p:cNvPr id="380" name="Google Shape;380;p46"/>
          <p:cNvSpPr/>
          <p:nvPr/>
        </p:nvSpPr>
        <p:spPr>
          <a:xfrm>
            <a:off x="5345950" y="769525"/>
            <a:ext cx="1307400" cy="235800"/>
          </a:xfrm>
          <a:prstGeom prst="roundRect">
            <a:avLst>
              <a:gd fmla="val 16667" name="adj"/>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R2: Modo Arma</a:t>
            </a:r>
            <a:endParaRPr sz="1200"/>
          </a:p>
        </p:txBody>
      </p:sp>
      <p:cxnSp>
        <p:nvCxnSpPr>
          <p:cNvPr id="381" name="Google Shape;381;p46"/>
          <p:cNvCxnSpPr>
            <a:stCxn id="379" idx="2"/>
          </p:cNvCxnSpPr>
          <p:nvPr/>
        </p:nvCxnSpPr>
        <p:spPr>
          <a:xfrm rot="5400000">
            <a:off x="5570650" y="1459425"/>
            <a:ext cx="457500" cy="373800"/>
          </a:xfrm>
          <a:prstGeom prst="bentConnector3">
            <a:avLst>
              <a:gd fmla="val 50000" name="adj1"/>
            </a:avLst>
          </a:prstGeom>
          <a:noFill/>
          <a:ln cap="flat" cmpd="sng" w="19050">
            <a:solidFill>
              <a:srgbClr val="000000"/>
            </a:solidFill>
            <a:prstDash val="solid"/>
            <a:round/>
            <a:headEnd len="med" w="med" type="none"/>
            <a:tailEnd len="med" w="med" type="none"/>
          </a:ln>
        </p:spPr>
      </p:cxnSp>
      <p:cxnSp>
        <p:nvCxnSpPr>
          <p:cNvPr id="382" name="Google Shape;382;p46"/>
          <p:cNvCxnSpPr>
            <a:stCxn id="380" idx="1"/>
          </p:cNvCxnSpPr>
          <p:nvPr/>
        </p:nvCxnSpPr>
        <p:spPr>
          <a:xfrm flipH="1">
            <a:off x="5310250" y="887425"/>
            <a:ext cx="35700" cy="958500"/>
          </a:xfrm>
          <a:prstGeom prst="bentConnector2">
            <a:avLst/>
          </a:prstGeom>
          <a:noFill/>
          <a:ln cap="flat" cmpd="sng" w="19050">
            <a:solidFill>
              <a:srgbClr val="000000"/>
            </a:solidFill>
            <a:prstDash val="solid"/>
            <a:round/>
            <a:headEnd len="med" w="med" type="none"/>
            <a:tailEnd len="med" w="med" type="none"/>
          </a:ln>
        </p:spPr>
      </p:cxnSp>
      <p:sp>
        <p:nvSpPr>
          <p:cNvPr id="383" name="Google Shape;383;p46"/>
          <p:cNvSpPr/>
          <p:nvPr/>
        </p:nvSpPr>
        <p:spPr>
          <a:xfrm>
            <a:off x="2341500" y="1224675"/>
            <a:ext cx="1104000" cy="235800"/>
          </a:xfrm>
          <a:prstGeom prst="roundRect">
            <a:avLst>
              <a:gd fmla="val 16667" name="adj"/>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L1: Defender</a:t>
            </a:r>
            <a:endParaRPr sz="1200"/>
          </a:p>
        </p:txBody>
      </p:sp>
      <p:sp>
        <p:nvSpPr>
          <p:cNvPr id="384" name="Google Shape;384;p46"/>
          <p:cNvSpPr/>
          <p:nvPr/>
        </p:nvSpPr>
        <p:spPr>
          <a:xfrm>
            <a:off x="2175150" y="807075"/>
            <a:ext cx="1270500" cy="235800"/>
          </a:xfrm>
          <a:prstGeom prst="roundRect">
            <a:avLst>
              <a:gd fmla="val 16667" name="adj"/>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L2: Modo Deva</a:t>
            </a:r>
            <a:endParaRPr sz="1200"/>
          </a:p>
        </p:txBody>
      </p:sp>
      <p:cxnSp>
        <p:nvCxnSpPr>
          <p:cNvPr id="385" name="Google Shape;385;p46"/>
          <p:cNvCxnSpPr>
            <a:stCxn id="383" idx="2"/>
          </p:cNvCxnSpPr>
          <p:nvPr/>
        </p:nvCxnSpPr>
        <p:spPr>
          <a:xfrm flipH="1" rot="-5400000">
            <a:off x="2890950" y="1463025"/>
            <a:ext cx="380100" cy="375000"/>
          </a:xfrm>
          <a:prstGeom prst="bentConnector3">
            <a:avLst>
              <a:gd fmla="val 50000" name="adj1"/>
            </a:avLst>
          </a:prstGeom>
          <a:noFill/>
          <a:ln cap="flat" cmpd="sng" w="19050">
            <a:solidFill>
              <a:srgbClr val="000000"/>
            </a:solidFill>
            <a:prstDash val="solid"/>
            <a:round/>
            <a:headEnd len="med" w="med" type="none"/>
            <a:tailEnd len="med" w="med" type="none"/>
          </a:ln>
        </p:spPr>
      </p:cxnSp>
      <p:cxnSp>
        <p:nvCxnSpPr>
          <p:cNvPr id="386" name="Google Shape;386;p46"/>
          <p:cNvCxnSpPr>
            <a:stCxn id="384" idx="3"/>
          </p:cNvCxnSpPr>
          <p:nvPr/>
        </p:nvCxnSpPr>
        <p:spPr>
          <a:xfrm>
            <a:off x="3445650" y="924975"/>
            <a:ext cx="75000" cy="921000"/>
          </a:xfrm>
          <a:prstGeom prst="bentConnector2">
            <a:avLst/>
          </a:prstGeom>
          <a:noFill/>
          <a:ln cap="flat" cmpd="sng" w="19050">
            <a:solidFill>
              <a:srgbClr val="000000"/>
            </a:solidFill>
            <a:prstDash val="solid"/>
            <a:round/>
            <a:headEnd len="med" w="med" type="none"/>
            <a:tailEnd len="med" w="med" type="none"/>
          </a:ln>
        </p:spPr>
      </p:cxnSp>
      <p:sp>
        <p:nvSpPr>
          <p:cNvPr id="387" name="Google Shape;387;p46"/>
          <p:cNvSpPr/>
          <p:nvPr/>
        </p:nvSpPr>
        <p:spPr>
          <a:xfrm>
            <a:off x="985250" y="2891775"/>
            <a:ext cx="1466400" cy="235800"/>
          </a:xfrm>
          <a:prstGeom prst="roundRect">
            <a:avLst>
              <a:gd fmla="val 16667" name="adj"/>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Movimiento/Correr</a:t>
            </a:r>
            <a:endParaRPr sz="1200"/>
          </a:p>
        </p:txBody>
      </p:sp>
      <p:cxnSp>
        <p:nvCxnSpPr>
          <p:cNvPr id="388" name="Google Shape;388;p46"/>
          <p:cNvCxnSpPr>
            <a:stCxn id="387" idx="3"/>
          </p:cNvCxnSpPr>
          <p:nvPr/>
        </p:nvCxnSpPr>
        <p:spPr>
          <a:xfrm>
            <a:off x="2451650" y="3009675"/>
            <a:ext cx="1206000" cy="1500"/>
          </a:xfrm>
          <a:prstGeom prst="bentConnector3">
            <a:avLst>
              <a:gd fmla="val 50000" name="adj1"/>
            </a:avLst>
          </a:prstGeom>
          <a:noFill/>
          <a:ln cap="flat" cmpd="sng" w="19050">
            <a:solidFill>
              <a:srgbClr val="000000"/>
            </a:solidFill>
            <a:prstDash val="solid"/>
            <a:round/>
            <a:headEnd len="med" w="med" type="none"/>
            <a:tailEnd len="med" w="med" type="none"/>
          </a:ln>
        </p:spPr>
      </p:cxnSp>
      <p:sp>
        <p:nvSpPr>
          <p:cNvPr id="389" name="Google Shape;389;p46"/>
          <p:cNvSpPr/>
          <p:nvPr/>
        </p:nvSpPr>
        <p:spPr>
          <a:xfrm>
            <a:off x="4140294" y="4138186"/>
            <a:ext cx="846900" cy="235800"/>
          </a:xfrm>
          <a:prstGeom prst="roundRect">
            <a:avLst>
              <a:gd fmla="val 16667" name="adj"/>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Pausa</a:t>
            </a:r>
            <a:endParaRPr sz="1200"/>
          </a:p>
        </p:txBody>
      </p:sp>
      <p:cxnSp>
        <p:nvCxnSpPr>
          <p:cNvPr id="390" name="Google Shape;390;p46"/>
          <p:cNvCxnSpPr>
            <a:stCxn id="389" idx="0"/>
          </p:cNvCxnSpPr>
          <p:nvPr/>
        </p:nvCxnSpPr>
        <p:spPr>
          <a:xfrm rot="-5400000">
            <a:off x="3879294" y="2916136"/>
            <a:ext cx="1906500" cy="537600"/>
          </a:xfrm>
          <a:prstGeom prst="bentConnector3">
            <a:avLst>
              <a:gd fmla="val 50000" name="adj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Google Shape;395;p47"/>
          <p:cNvPicPr preferRelativeResize="0"/>
          <p:nvPr/>
        </p:nvPicPr>
        <p:blipFill>
          <a:blip r:embed="rId3">
            <a:alphaModFix/>
          </a:blip>
          <a:stretch>
            <a:fillRect/>
          </a:stretch>
        </p:blipFill>
        <p:spPr>
          <a:xfrm>
            <a:off x="0" y="0"/>
            <a:ext cx="9144004" cy="5143500"/>
          </a:xfrm>
          <a:prstGeom prst="rect">
            <a:avLst/>
          </a:prstGeom>
          <a:noFill/>
          <a:ln>
            <a:noFill/>
          </a:ln>
        </p:spPr>
      </p:pic>
      <p:sp>
        <p:nvSpPr>
          <p:cNvPr id="396" name="Google Shape;396;p47"/>
          <p:cNvSpPr txBox="1"/>
          <p:nvPr>
            <p:ph type="title"/>
          </p:nvPr>
        </p:nvSpPr>
        <p:spPr>
          <a:xfrm>
            <a:off x="845100" y="5214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Retroalimentaciones</a:t>
            </a:r>
            <a:endParaRPr sz="3000">
              <a:latin typeface="Shojumaru"/>
              <a:ea typeface="Shojumaru"/>
              <a:cs typeface="Shojumaru"/>
              <a:sym typeface="Shojumaru"/>
            </a:endParaRPr>
          </a:p>
        </p:txBody>
      </p:sp>
      <p:sp>
        <p:nvSpPr>
          <p:cNvPr id="397" name="Google Shape;397;p47"/>
          <p:cNvSpPr txBox="1"/>
          <p:nvPr>
            <p:ph idx="1" type="body"/>
          </p:nvPr>
        </p:nvSpPr>
        <p:spPr>
          <a:xfrm>
            <a:off x="540300" y="923875"/>
            <a:ext cx="8520600" cy="334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b="1" lang="es" sz="1400">
                <a:solidFill>
                  <a:schemeClr val="accent1"/>
                </a:solidFill>
              </a:rPr>
              <a:t>Refuerzos Positivos:</a:t>
            </a:r>
            <a:endParaRPr b="1" sz="1400">
              <a:solidFill>
                <a:schemeClr val="accent1"/>
              </a:solidFill>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398" name="Google Shape;398;p47"/>
          <p:cNvGraphicFramePr/>
          <p:nvPr/>
        </p:nvGraphicFramePr>
        <p:xfrm>
          <a:off x="813950" y="1275788"/>
          <a:ext cx="3000000" cy="3000000"/>
        </p:xfrm>
        <a:graphic>
          <a:graphicData uri="http://schemas.openxmlformats.org/drawingml/2006/table">
            <a:tbl>
              <a:tblPr>
                <a:noFill/>
                <a:tableStyleId>{6A0E192F-8EC4-419C-833A-3E0FCAE150A1}</a:tableStyleId>
              </a:tblPr>
              <a:tblGrid>
                <a:gridCol w="1676525"/>
                <a:gridCol w="5833275"/>
              </a:tblGrid>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Modo Deva</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Para conseguir entrar en este modo hay que realizar ataques consecutivos sin recibir daño. Al entrar en este modo conseguimos daño extra. </a:t>
                      </a:r>
                      <a:r>
                        <a:rPr lang="es" sz="1000">
                          <a:solidFill>
                            <a:schemeClr val="accent1"/>
                          </a:solidFill>
                          <a:latin typeface="Source Code Pro Medium"/>
                          <a:ea typeface="Source Code Pro Medium"/>
                          <a:cs typeface="Source Code Pro Medium"/>
                          <a:sym typeface="Source Code Pro Medium"/>
                        </a:rPr>
                        <a:t>Recompensa</a:t>
                      </a:r>
                      <a:r>
                        <a:rPr lang="es" sz="1000">
                          <a:solidFill>
                            <a:schemeClr val="accent1"/>
                          </a:solidFill>
                          <a:latin typeface="Source Code Pro Medium"/>
                          <a:ea typeface="Source Code Pro Medium"/>
                          <a:cs typeface="Source Code Pro Medium"/>
                          <a:sym typeface="Source Code Pro Medium"/>
                        </a:rPr>
                        <a:t> a los buenos jugadores.</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Curación</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Si conseguimos golpear a enemigos recuperamos </a:t>
                      </a:r>
                      <a:r>
                        <a:rPr lang="es" sz="1000">
                          <a:solidFill>
                            <a:schemeClr val="accent1"/>
                          </a:solidFill>
                          <a:latin typeface="Source Code Pro Medium"/>
                          <a:ea typeface="Source Code Pro Medium"/>
                          <a:cs typeface="Source Code Pro Medium"/>
                          <a:sym typeface="Source Code Pro Medium"/>
                        </a:rPr>
                        <a:t>energía</a:t>
                      </a:r>
                      <a:r>
                        <a:rPr lang="es" sz="1000">
                          <a:solidFill>
                            <a:schemeClr val="accent1"/>
                          </a:solidFill>
                          <a:latin typeface="Source Code Pro Medium"/>
                          <a:ea typeface="Source Code Pro Medium"/>
                          <a:cs typeface="Source Code Pro Medium"/>
                          <a:sym typeface="Source Code Pro Medium"/>
                        </a:rPr>
                        <a:t> yang, que se utiliza para curarnos.</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Progresión</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Si conseguimos superar un nivel obtendremos nuevas habilidades y un aumento de nuestra vida </a:t>
                      </a:r>
                      <a:r>
                        <a:rPr lang="es" sz="1000">
                          <a:solidFill>
                            <a:schemeClr val="accent1"/>
                          </a:solidFill>
                          <a:latin typeface="Source Code Pro Medium"/>
                          <a:ea typeface="Source Code Pro Medium"/>
                          <a:cs typeface="Source Code Pro Medium"/>
                          <a:sym typeface="Source Code Pro Medium"/>
                        </a:rPr>
                        <a:t>máxima</a:t>
                      </a:r>
                      <a:r>
                        <a:rPr lang="es" sz="1000">
                          <a:solidFill>
                            <a:schemeClr val="accent1"/>
                          </a:solidFill>
                          <a:latin typeface="Source Code Pro Medium"/>
                          <a:ea typeface="Source Code Pro Medium"/>
                          <a:cs typeface="Source Code Pro Medium"/>
                          <a:sym typeface="Source Code Pro Medium"/>
                        </a:rPr>
                        <a:t>.</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Recuerdos</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Si completamos un nivel conoceremos </a:t>
                      </a:r>
                      <a:r>
                        <a:rPr lang="es" sz="1000">
                          <a:solidFill>
                            <a:schemeClr val="accent1"/>
                          </a:solidFill>
                          <a:latin typeface="Source Code Pro Medium"/>
                          <a:ea typeface="Source Code Pro Medium"/>
                          <a:cs typeface="Source Code Pro Medium"/>
                          <a:sym typeface="Source Code Pro Medium"/>
                        </a:rPr>
                        <a:t>más</a:t>
                      </a:r>
                      <a:r>
                        <a:rPr lang="es" sz="1000">
                          <a:solidFill>
                            <a:schemeClr val="accent1"/>
                          </a:solidFill>
                          <a:latin typeface="Source Code Pro Medium"/>
                          <a:ea typeface="Source Code Pro Medium"/>
                          <a:cs typeface="Source Code Pro Medium"/>
                          <a:sym typeface="Source Code Pro Medium"/>
                        </a:rPr>
                        <a:t> sobre la historia del juego a </a:t>
                      </a:r>
                      <a:r>
                        <a:rPr lang="es" sz="1000">
                          <a:solidFill>
                            <a:schemeClr val="accent1"/>
                          </a:solidFill>
                          <a:latin typeface="Source Code Pro Medium"/>
                          <a:ea typeface="Source Code Pro Medium"/>
                          <a:cs typeface="Source Code Pro Medium"/>
                          <a:sym typeface="Source Code Pro Medium"/>
                        </a:rPr>
                        <a:t>través</a:t>
                      </a:r>
                      <a:r>
                        <a:rPr lang="es" sz="1000">
                          <a:solidFill>
                            <a:schemeClr val="accent1"/>
                          </a:solidFill>
                          <a:latin typeface="Source Code Pro Medium"/>
                          <a:ea typeface="Source Code Pro Medium"/>
                          <a:cs typeface="Source Code Pro Medium"/>
                          <a:sym typeface="Source Code Pro Medium"/>
                        </a:rPr>
                        <a:t> de los </a:t>
                      </a:r>
                      <a:r>
                        <a:rPr lang="es" sz="1000">
                          <a:solidFill>
                            <a:schemeClr val="accent1"/>
                          </a:solidFill>
                          <a:latin typeface="Source Code Pro Medium"/>
                          <a:ea typeface="Source Code Pro Medium"/>
                          <a:cs typeface="Source Code Pro Medium"/>
                          <a:sym typeface="Source Code Pro Medium"/>
                        </a:rPr>
                        <a:t>recuerdos</a:t>
                      </a:r>
                      <a:r>
                        <a:rPr lang="es" sz="1000">
                          <a:solidFill>
                            <a:schemeClr val="accent1"/>
                          </a:solidFill>
                          <a:latin typeface="Source Code Pro Medium"/>
                          <a:ea typeface="Source Code Pro Medium"/>
                          <a:cs typeface="Source Code Pro Medium"/>
                          <a:sym typeface="Source Code Pro Medium"/>
                        </a:rPr>
                        <a:t> de Sam.</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Puntos de Control</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Si llegamos a un punto de control este </a:t>
                      </a:r>
                      <a:r>
                        <a:rPr lang="es" sz="1000">
                          <a:solidFill>
                            <a:schemeClr val="accent1"/>
                          </a:solidFill>
                          <a:latin typeface="Source Code Pro Medium"/>
                          <a:ea typeface="Source Code Pro Medium"/>
                          <a:cs typeface="Source Code Pro Medium"/>
                          <a:sym typeface="Source Code Pro Medium"/>
                        </a:rPr>
                        <a:t>será</a:t>
                      </a:r>
                      <a:r>
                        <a:rPr lang="es" sz="1000">
                          <a:solidFill>
                            <a:schemeClr val="accent1"/>
                          </a:solidFill>
                          <a:latin typeface="Source Code Pro Medium"/>
                          <a:ea typeface="Source Code Pro Medium"/>
                          <a:cs typeface="Source Code Pro Medium"/>
                          <a:sym typeface="Source Code Pro Medium"/>
                        </a:rPr>
                        <a:t> nuestro punto de </a:t>
                      </a:r>
                      <a:r>
                        <a:rPr lang="es" sz="1000">
                          <a:solidFill>
                            <a:schemeClr val="accent1"/>
                          </a:solidFill>
                          <a:latin typeface="Source Code Pro Medium"/>
                          <a:ea typeface="Source Code Pro Medium"/>
                          <a:cs typeface="Source Code Pro Medium"/>
                          <a:sym typeface="Source Code Pro Medium"/>
                        </a:rPr>
                        <a:t>reaparición</a:t>
                      </a:r>
                      <a:r>
                        <a:rPr lang="es" sz="1000">
                          <a:solidFill>
                            <a:schemeClr val="accent1"/>
                          </a:solidFill>
                          <a:latin typeface="Source Code Pro Medium"/>
                          <a:ea typeface="Source Code Pro Medium"/>
                          <a:cs typeface="Source Code Pro Medium"/>
                          <a:sym typeface="Source Code Pro Medium"/>
                        </a:rPr>
                        <a:t> en caso de muerte.</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Invulnerabilidad</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Si recibimos daño, tendremos unos momentos de invulnerabilidad para poder escapar y para no castigar demasiado al jugador.</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p48"/>
          <p:cNvPicPr preferRelativeResize="0"/>
          <p:nvPr/>
        </p:nvPicPr>
        <p:blipFill>
          <a:blip r:embed="rId4">
            <a:alphaModFix/>
          </a:blip>
          <a:stretch>
            <a:fillRect/>
          </a:stretch>
        </p:blipFill>
        <p:spPr>
          <a:xfrm>
            <a:off x="0" y="0"/>
            <a:ext cx="9144004" cy="5143500"/>
          </a:xfrm>
          <a:prstGeom prst="rect">
            <a:avLst/>
          </a:prstGeom>
          <a:noFill/>
          <a:ln>
            <a:noFill/>
          </a:ln>
        </p:spPr>
      </p:pic>
      <p:sp>
        <p:nvSpPr>
          <p:cNvPr id="404" name="Google Shape;404;p48"/>
          <p:cNvSpPr txBox="1"/>
          <p:nvPr>
            <p:ph idx="1" type="body"/>
          </p:nvPr>
        </p:nvSpPr>
        <p:spPr>
          <a:xfrm>
            <a:off x="616500" y="6190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1"/>
              </a:buClr>
              <a:buSzPts val="1800"/>
              <a:buChar char="●"/>
            </a:pPr>
            <a:r>
              <a:rPr b="1" lang="es">
                <a:solidFill>
                  <a:schemeClr val="accent1"/>
                </a:solidFill>
              </a:rPr>
              <a:t>Castigos negativos</a:t>
            </a:r>
            <a:r>
              <a:rPr b="1" lang="es">
                <a:solidFill>
                  <a:schemeClr val="accent1"/>
                </a:solidFill>
              </a:rPr>
              <a:t>:</a:t>
            </a:r>
            <a:endParaRPr b="1">
              <a:solidFill>
                <a:schemeClr val="accent1"/>
              </a:solidFill>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405" name="Google Shape;405;p48"/>
          <p:cNvGraphicFramePr/>
          <p:nvPr/>
        </p:nvGraphicFramePr>
        <p:xfrm>
          <a:off x="839525" y="1123388"/>
          <a:ext cx="3000000" cy="3000000"/>
        </p:xfrm>
        <a:graphic>
          <a:graphicData uri="http://schemas.openxmlformats.org/drawingml/2006/table">
            <a:tbl>
              <a:tblPr>
                <a:noFill/>
                <a:tableStyleId>{6A0E192F-8EC4-419C-833A-3E0FCAE150A1}</a:tableStyleId>
              </a:tblPr>
              <a:tblGrid>
                <a:gridCol w="1263750"/>
                <a:gridCol w="6188475"/>
              </a:tblGrid>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Modo Deva</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Para conseguir entrar en este modo hay que rea</a:t>
                      </a:r>
                      <a:r>
                        <a:rPr lang="es" sz="1000">
                          <a:solidFill>
                            <a:schemeClr val="accent1"/>
                          </a:solidFill>
                          <a:latin typeface="Source Code Pro Medium"/>
                          <a:ea typeface="Source Code Pro Medium"/>
                          <a:cs typeface="Source Code Pro Medium"/>
                          <a:sym typeface="Source Code Pro Medium"/>
                        </a:rPr>
                        <a:t>lizar ataques consecutivos sin recibir daño. Si recibimos daño el contador del modo Deva vuelve a cero.</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Muerte</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Si morimos </a:t>
                      </a:r>
                      <a:r>
                        <a:rPr lang="es" sz="1000">
                          <a:solidFill>
                            <a:schemeClr val="accent1"/>
                          </a:solidFill>
                          <a:latin typeface="Source Code Pro Medium"/>
                          <a:ea typeface="Source Code Pro Medium"/>
                          <a:cs typeface="Source Code Pro Medium"/>
                          <a:sym typeface="Source Code Pro Medium"/>
                        </a:rPr>
                        <a:t>aparecemos</a:t>
                      </a:r>
                      <a:r>
                        <a:rPr lang="es" sz="1000">
                          <a:solidFill>
                            <a:schemeClr val="accent1"/>
                          </a:solidFill>
                          <a:latin typeface="Source Code Pro Medium"/>
                          <a:ea typeface="Source Code Pro Medium"/>
                          <a:cs typeface="Source Code Pro Medium"/>
                          <a:sym typeface="Source Code Pro Medium"/>
                        </a:rPr>
                        <a:t> en el </a:t>
                      </a:r>
                      <a:r>
                        <a:rPr lang="es" sz="1000">
                          <a:solidFill>
                            <a:schemeClr val="accent1"/>
                          </a:solidFill>
                          <a:latin typeface="Source Code Pro Medium"/>
                          <a:ea typeface="Source Code Pro Medium"/>
                          <a:cs typeface="Source Code Pro Medium"/>
                          <a:sym typeface="Source Code Pro Medium"/>
                        </a:rPr>
                        <a:t>último</a:t>
                      </a:r>
                      <a:r>
                        <a:rPr lang="es" sz="1000">
                          <a:solidFill>
                            <a:schemeClr val="accent1"/>
                          </a:solidFill>
                          <a:latin typeface="Source Code Pro Medium"/>
                          <a:ea typeface="Source Code Pro Medium"/>
                          <a:cs typeface="Source Code Pro Medium"/>
                          <a:sym typeface="Source Code Pro Medium"/>
                        </a:rPr>
                        <a:t> punto de control.</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Evitar enemigos</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Si evitamos a los enemigos no recuperamos </a:t>
                      </a:r>
                      <a:r>
                        <a:rPr lang="es" sz="1000">
                          <a:solidFill>
                            <a:schemeClr val="accent1"/>
                          </a:solidFill>
                          <a:latin typeface="Source Code Pro Medium"/>
                          <a:ea typeface="Source Code Pro Medium"/>
                          <a:cs typeface="Source Code Pro Medium"/>
                          <a:sym typeface="Source Code Pro Medium"/>
                        </a:rPr>
                        <a:t>energía</a:t>
                      </a:r>
                      <a:r>
                        <a:rPr lang="es" sz="1000">
                          <a:solidFill>
                            <a:schemeClr val="accent1"/>
                          </a:solidFill>
                          <a:latin typeface="Source Code Pro Medium"/>
                          <a:ea typeface="Source Code Pro Medium"/>
                          <a:cs typeface="Source Code Pro Medium"/>
                          <a:sym typeface="Source Code Pro Medium"/>
                        </a:rPr>
                        <a:t> yang ni podemos conseguir el modo Deva.</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Nube de Oscuridad</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Si nos toca la nube de oscuridad, moriremos al instante y tendremos que repetir la Torre de los Muertos.</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Teteras</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Si no encontramos todas las teteras, no obtendremos el punto de vida extra.</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Modo Arma (Abanico)</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En un combate si usamos la embestida(abanico) hacia un enemigo no lo atravesaremos y seremos un blanco fácil.</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s" sz="1000">
                          <a:solidFill>
                            <a:schemeClr val="accent1"/>
                          </a:solidFill>
                          <a:latin typeface="Source Code Pro"/>
                          <a:ea typeface="Source Code Pro"/>
                          <a:cs typeface="Source Code Pro"/>
                          <a:sym typeface="Source Code Pro"/>
                        </a:rPr>
                        <a:t>Modo Arma (Espada)</a:t>
                      </a:r>
                      <a:endParaRPr b="1" sz="1000">
                        <a:solidFill>
                          <a:schemeClr val="accent1"/>
                        </a:solidFill>
                        <a:latin typeface="Source Code Pro"/>
                        <a:ea typeface="Source Code Pro"/>
                        <a:cs typeface="Source Code Pro"/>
                        <a:sym typeface="Source Code Pr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s" sz="1000">
                          <a:solidFill>
                            <a:schemeClr val="accent1"/>
                          </a:solidFill>
                          <a:latin typeface="Source Code Pro Medium"/>
                          <a:ea typeface="Source Code Pro Medium"/>
                          <a:cs typeface="Source Code Pro Medium"/>
                          <a:sym typeface="Source Code Pro Medium"/>
                        </a:rPr>
                        <a:t>Mientras plataformeamos si usamos la embestida(espada) en el aire, no </a:t>
                      </a:r>
                      <a:r>
                        <a:rPr lang="es" sz="1000">
                          <a:solidFill>
                            <a:schemeClr val="accent1"/>
                          </a:solidFill>
                          <a:latin typeface="Source Code Pro Medium"/>
                          <a:ea typeface="Source Code Pro Medium"/>
                          <a:cs typeface="Source Code Pro Medium"/>
                          <a:sym typeface="Source Code Pro Medium"/>
                        </a:rPr>
                        <a:t>funcionará</a:t>
                      </a:r>
                      <a:r>
                        <a:rPr lang="es" sz="1000">
                          <a:solidFill>
                            <a:schemeClr val="accent1"/>
                          </a:solidFill>
                          <a:latin typeface="Source Code Pro Medium"/>
                          <a:ea typeface="Source Code Pro Medium"/>
                          <a:cs typeface="Source Code Pro Medium"/>
                          <a:sym typeface="Source Code Pro Medium"/>
                        </a:rPr>
                        <a:t> y caeremos al </a:t>
                      </a:r>
                      <a:r>
                        <a:rPr lang="es" sz="1000">
                          <a:solidFill>
                            <a:schemeClr val="accent1"/>
                          </a:solidFill>
                          <a:latin typeface="Source Code Pro Medium"/>
                          <a:ea typeface="Source Code Pro Medium"/>
                          <a:cs typeface="Source Code Pro Medium"/>
                          <a:sym typeface="Source Code Pro Medium"/>
                        </a:rPr>
                        <a:t>vacío</a:t>
                      </a:r>
                      <a:endParaRPr sz="1000">
                        <a:solidFill>
                          <a:schemeClr val="accent1"/>
                        </a:solidFill>
                        <a:latin typeface="Source Code Pro Medium"/>
                        <a:ea typeface="Source Code Pro Medium"/>
                        <a:cs typeface="Source Code Pro Medium"/>
                        <a:sym typeface="Source Code Pro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id="410" name="Google Shape;410;p49"/>
          <p:cNvPicPr preferRelativeResize="0"/>
          <p:nvPr/>
        </p:nvPicPr>
        <p:blipFill>
          <a:blip r:embed="rId3">
            <a:alphaModFix/>
          </a:blip>
          <a:stretch>
            <a:fillRect/>
          </a:stretch>
        </p:blipFill>
        <p:spPr>
          <a:xfrm>
            <a:off x="0" y="0"/>
            <a:ext cx="9144004" cy="5143500"/>
          </a:xfrm>
          <a:prstGeom prst="rect">
            <a:avLst/>
          </a:prstGeom>
          <a:noFill/>
          <a:ln>
            <a:noFill/>
          </a:ln>
        </p:spPr>
      </p:pic>
      <p:sp>
        <p:nvSpPr>
          <p:cNvPr id="411" name="Google Shape;411;p49"/>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Recompensas</a:t>
            </a:r>
            <a:endParaRPr sz="3000">
              <a:latin typeface="Shojumaru"/>
              <a:ea typeface="Shojumaru"/>
              <a:cs typeface="Shojumaru"/>
              <a:sym typeface="Shojumaru"/>
            </a:endParaRPr>
          </a:p>
        </p:txBody>
      </p:sp>
      <p:sp>
        <p:nvSpPr>
          <p:cNvPr id="412" name="Google Shape;412;p49"/>
          <p:cNvSpPr txBox="1"/>
          <p:nvPr>
            <p:ph idx="1" type="body"/>
          </p:nvPr>
        </p:nvSpPr>
        <p:spPr>
          <a:xfrm>
            <a:off x="601400" y="1381075"/>
            <a:ext cx="7779300" cy="33402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accent1"/>
              </a:buClr>
              <a:buSzPts val="1600"/>
              <a:buFont typeface="Source Code Pro Medium"/>
              <a:buChar char="●"/>
            </a:pPr>
            <a:r>
              <a:rPr b="1" lang="es" sz="1600">
                <a:solidFill>
                  <a:schemeClr val="accent1"/>
                </a:solidFill>
              </a:rPr>
              <a:t>Habilidades:</a:t>
            </a:r>
            <a:r>
              <a:rPr lang="es" sz="1600">
                <a:solidFill>
                  <a:schemeClr val="accent1"/>
                </a:solidFill>
                <a:latin typeface="Source Code Pro Medium"/>
                <a:ea typeface="Source Code Pro Medium"/>
                <a:cs typeface="Source Code Pro Medium"/>
                <a:sym typeface="Source Code Pro Medium"/>
              </a:rPr>
              <a:t> Al final del primer nivel obtendremos dos habilidades nuevas, estas siendo el dash y el doble salto.</a:t>
            </a:r>
            <a:endParaRPr sz="1600">
              <a:solidFill>
                <a:schemeClr val="accent1"/>
              </a:solidFill>
              <a:latin typeface="Source Code Pro Medium"/>
              <a:ea typeface="Source Code Pro Medium"/>
              <a:cs typeface="Source Code Pro Medium"/>
              <a:sym typeface="Source Code Pro Medium"/>
            </a:endParaRPr>
          </a:p>
          <a:p>
            <a:pPr indent="-330200" lvl="0" marL="457200" rtl="0" algn="just">
              <a:spcBef>
                <a:spcPts val="0"/>
              </a:spcBef>
              <a:spcAft>
                <a:spcPts val="0"/>
              </a:spcAft>
              <a:buClr>
                <a:schemeClr val="accent1"/>
              </a:buClr>
              <a:buSzPts val="1600"/>
              <a:buFont typeface="Source Code Pro Medium"/>
              <a:buChar char="●"/>
            </a:pPr>
            <a:r>
              <a:rPr b="1" lang="es" sz="1600">
                <a:solidFill>
                  <a:schemeClr val="accent1"/>
                </a:solidFill>
              </a:rPr>
              <a:t>Vida Extra:</a:t>
            </a:r>
            <a:r>
              <a:rPr lang="es" sz="1600">
                <a:solidFill>
                  <a:schemeClr val="accent1"/>
                </a:solidFill>
                <a:latin typeface="Source Code Pro Medium"/>
                <a:ea typeface="Source Code Pro Medium"/>
                <a:cs typeface="Source Code Pro Medium"/>
                <a:sym typeface="Source Code Pro Medium"/>
              </a:rPr>
              <a:t> Al final de cada nivel la vida </a:t>
            </a:r>
            <a:r>
              <a:rPr lang="es" sz="1600">
                <a:solidFill>
                  <a:schemeClr val="accent1"/>
                </a:solidFill>
                <a:latin typeface="Source Code Pro Medium"/>
                <a:ea typeface="Source Code Pro Medium"/>
                <a:cs typeface="Source Code Pro Medium"/>
                <a:sym typeface="Source Code Pro Medium"/>
              </a:rPr>
              <a:t>máxima</a:t>
            </a:r>
            <a:r>
              <a:rPr lang="es" sz="1600">
                <a:solidFill>
                  <a:schemeClr val="accent1"/>
                </a:solidFill>
                <a:latin typeface="Source Code Pro Medium"/>
                <a:ea typeface="Source Code Pro Medium"/>
                <a:cs typeface="Source Code Pro Medium"/>
                <a:sym typeface="Source Code Pro Medium"/>
              </a:rPr>
              <a:t> aumenta en uno.</a:t>
            </a:r>
            <a:endParaRPr sz="1600">
              <a:solidFill>
                <a:schemeClr val="accent1"/>
              </a:solidFill>
              <a:latin typeface="Source Code Pro Medium"/>
              <a:ea typeface="Source Code Pro Medium"/>
              <a:cs typeface="Source Code Pro Medium"/>
              <a:sym typeface="Source Code Pro Medium"/>
            </a:endParaRPr>
          </a:p>
          <a:p>
            <a:pPr indent="-330200" lvl="0" marL="457200" rtl="0" algn="just">
              <a:spcBef>
                <a:spcPts val="0"/>
              </a:spcBef>
              <a:spcAft>
                <a:spcPts val="0"/>
              </a:spcAft>
              <a:buClr>
                <a:schemeClr val="accent1"/>
              </a:buClr>
              <a:buSzPts val="1600"/>
              <a:buFont typeface="Source Code Pro Medium"/>
              <a:buChar char="●"/>
            </a:pPr>
            <a:r>
              <a:rPr b="1" lang="es" sz="1600">
                <a:solidFill>
                  <a:schemeClr val="accent1"/>
                </a:solidFill>
              </a:rPr>
              <a:t>Recuerdos:</a:t>
            </a:r>
            <a:r>
              <a:rPr lang="es" sz="1600">
                <a:solidFill>
                  <a:schemeClr val="accent1"/>
                </a:solidFill>
                <a:latin typeface="Source Code Pro Medium"/>
                <a:ea typeface="Source Code Pro Medium"/>
                <a:cs typeface="Source Code Pro Medium"/>
                <a:sym typeface="Source Code Pro Medium"/>
              </a:rPr>
              <a:t> Al final de cada nivel(normalmente) se nos mostrara un recuerdo de Sam que dara mas informacion sobre la historia.</a:t>
            </a:r>
            <a:endParaRPr sz="1600">
              <a:solidFill>
                <a:schemeClr val="accent1"/>
              </a:solidFill>
              <a:latin typeface="Source Code Pro Medium"/>
              <a:ea typeface="Source Code Pro Medium"/>
              <a:cs typeface="Source Code Pro Medium"/>
              <a:sym typeface="Source Code Pro Medium"/>
            </a:endParaRPr>
          </a:p>
          <a:p>
            <a:pPr indent="-330200" lvl="0" marL="457200" rtl="0" algn="just">
              <a:spcBef>
                <a:spcPts val="0"/>
              </a:spcBef>
              <a:spcAft>
                <a:spcPts val="0"/>
              </a:spcAft>
              <a:buClr>
                <a:schemeClr val="accent1"/>
              </a:buClr>
              <a:buSzPts val="1600"/>
              <a:buFont typeface="Source Code Pro Medium"/>
              <a:buChar char="●"/>
            </a:pPr>
            <a:r>
              <a:rPr b="1" lang="es" sz="1600">
                <a:solidFill>
                  <a:schemeClr val="accent1"/>
                </a:solidFill>
              </a:rPr>
              <a:t>Coleccionables:</a:t>
            </a:r>
            <a:r>
              <a:rPr lang="es" sz="1600">
                <a:solidFill>
                  <a:schemeClr val="accent1"/>
                </a:solidFill>
                <a:latin typeface="Source Code Pro Medium"/>
                <a:ea typeface="Source Code Pro Medium"/>
                <a:cs typeface="Source Code Pro Medium"/>
                <a:sym typeface="Source Code Pro Medium"/>
              </a:rPr>
              <a:t> Si exploras bien los niveles </a:t>
            </a:r>
            <a:r>
              <a:rPr lang="es" sz="1600">
                <a:solidFill>
                  <a:schemeClr val="accent1"/>
                </a:solidFill>
                <a:latin typeface="Source Code Pro Medium"/>
                <a:ea typeface="Source Code Pro Medium"/>
                <a:cs typeface="Source Code Pro Medium"/>
                <a:sym typeface="Source Code Pro Medium"/>
              </a:rPr>
              <a:t>podrás</a:t>
            </a:r>
            <a:r>
              <a:rPr lang="es" sz="1600">
                <a:solidFill>
                  <a:schemeClr val="accent1"/>
                </a:solidFill>
                <a:latin typeface="Source Code Pro Medium"/>
                <a:ea typeface="Source Code Pro Medium"/>
                <a:cs typeface="Source Code Pro Medium"/>
                <a:sym typeface="Source Code Pro Medium"/>
              </a:rPr>
              <a:t> encontrar teteras, que </a:t>
            </a:r>
            <a:r>
              <a:rPr lang="es" sz="1600">
                <a:solidFill>
                  <a:schemeClr val="accent1"/>
                </a:solidFill>
                <a:latin typeface="Source Code Pro Medium"/>
                <a:ea typeface="Source Code Pro Medium"/>
                <a:cs typeface="Source Code Pro Medium"/>
                <a:sym typeface="Source Code Pro Medium"/>
              </a:rPr>
              <a:t>después</a:t>
            </a:r>
            <a:r>
              <a:rPr lang="es" sz="1600">
                <a:solidFill>
                  <a:schemeClr val="accent1"/>
                </a:solidFill>
                <a:latin typeface="Source Code Pro Medium"/>
                <a:ea typeface="Source Code Pro Medium"/>
                <a:cs typeface="Source Code Pro Medium"/>
                <a:sym typeface="Source Code Pro Medium"/>
              </a:rPr>
              <a:t> se </a:t>
            </a:r>
            <a:r>
              <a:rPr lang="es" sz="1600">
                <a:solidFill>
                  <a:schemeClr val="accent1"/>
                </a:solidFill>
                <a:latin typeface="Source Code Pro Medium"/>
                <a:ea typeface="Source Code Pro Medium"/>
                <a:cs typeface="Source Code Pro Medium"/>
                <a:sym typeface="Source Code Pro Medium"/>
              </a:rPr>
              <a:t>mostrarán</a:t>
            </a:r>
            <a:r>
              <a:rPr lang="es" sz="1600">
                <a:solidFill>
                  <a:schemeClr val="accent1"/>
                </a:solidFill>
                <a:latin typeface="Source Code Pro Medium"/>
                <a:ea typeface="Source Code Pro Medium"/>
                <a:cs typeface="Source Code Pro Medium"/>
                <a:sym typeface="Source Code Pro Medium"/>
              </a:rPr>
              <a:t> en el </a:t>
            </a:r>
            <a:r>
              <a:rPr lang="es" sz="1600">
                <a:solidFill>
                  <a:schemeClr val="accent1"/>
                </a:solidFill>
                <a:latin typeface="Source Code Pro Medium"/>
                <a:ea typeface="Source Code Pro Medium"/>
                <a:cs typeface="Source Code Pro Medium"/>
                <a:sym typeface="Source Code Pro Medium"/>
              </a:rPr>
              <a:t>último</a:t>
            </a:r>
            <a:r>
              <a:rPr lang="es" sz="1600">
                <a:solidFill>
                  <a:schemeClr val="accent1"/>
                </a:solidFill>
                <a:latin typeface="Source Code Pro Medium"/>
                <a:ea typeface="Source Code Pro Medium"/>
                <a:cs typeface="Source Code Pro Medium"/>
                <a:sym typeface="Source Code Pro Medium"/>
              </a:rPr>
              <a:t> nivel. Si las recoges todas tu vida </a:t>
            </a:r>
            <a:r>
              <a:rPr lang="es" sz="1600">
                <a:solidFill>
                  <a:schemeClr val="accent1"/>
                </a:solidFill>
                <a:latin typeface="Source Code Pro Medium"/>
                <a:ea typeface="Source Code Pro Medium"/>
                <a:cs typeface="Source Code Pro Medium"/>
                <a:sym typeface="Source Code Pro Medium"/>
              </a:rPr>
              <a:t>máxima</a:t>
            </a:r>
            <a:r>
              <a:rPr lang="es" sz="1600">
                <a:solidFill>
                  <a:schemeClr val="accent1"/>
                </a:solidFill>
                <a:latin typeface="Source Code Pro Medium"/>
                <a:ea typeface="Source Code Pro Medium"/>
                <a:cs typeface="Source Code Pro Medium"/>
                <a:sym typeface="Source Code Pro Medium"/>
              </a:rPr>
              <a:t> </a:t>
            </a:r>
            <a:r>
              <a:rPr lang="es" sz="1600">
                <a:solidFill>
                  <a:schemeClr val="accent1"/>
                </a:solidFill>
                <a:latin typeface="Source Code Pro Medium"/>
                <a:ea typeface="Source Code Pro Medium"/>
                <a:cs typeface="Source Code Pro Medium"/>
                <a:sym typeface="Source Code Pro Medium"/>
              </a:rPr>
              <a:t>aumentará</a:t>
            </a:r>
            <a:r>
              <a:rPr lang="es" sz="1600">
                <a:solidFill>
                  <a:schemeClr val="accent1"/>
                </a:solidFill>
                <a:latin typeface="Source Code Pro Medium"/>
                <a:ea typeface="Source Code Pro Medium"/>
                <a:cs typeface="Source Code Pro Medium"/>
                <a:sym typeface="Source Code Pro Medium"/>
              </a:rPr>
              <a:t> en uno en el </a:t>
            </a:r>
            <a:r>
              <a:rPr lang="es" sz="1600">
                <a:solidFill>
                  <a:schemeClr val="accent1"/>
                </a:solidFill>
                <a:latin typeface="Source Code Pro Medium"/>
                <a:ea typeface="Source Code Pro Medium"/>
                <a:cs typeface="Source Code Pro Medium"/>
                <a:sym typeface="Source Code Pro Medium"/>
              </a:rPr>
              <a:t>último</a:t>
            </a:r>
            <a:r>
              <a:rPr lang="es" sz="1600">
                <a:solidFill>
                  <a:schemeClr val="accent1"/>
                </a:solidFill>
                <a:latin typeface="Source Code Pro Medium"/>
                <a:ea typeface="Source Code Pro Medium"/>
                <a:cs typeface="Source Code Pro Medium"/>
                <a:sym typeface="Source Code Pro Medium"/>
              </a:rPr>
              <a:t> nivel.</a:t>
            </a:r>
            <a:endParaRPr sz="1600">
              <a:solidFill>
                <a:schemeClr val="accent1"/>
              </a:solidFill>
              <a:latin typeface="Source Code Pro Medium"/>
              <a:ea typeface="Source Code Pro Medium"/>
              <a:cs typeface="Source Code Pro Medium"/>
              <a:sym typeface="Source Code Pro Medium"/>
            </a:endParaRPr>
          </a:p>
          <a:p>
            <a:pPr indent="0" lvl="0" marL="45720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pic>
        <p:nvPicPr>
          <p:cNvPr id="417" name="Google Shape;417;p50"/>
          <p:cNvPicPr preferRelativeResize="0"/>
          <p:nvPr/>
        </p:nvPicPr>
        <p:blipFill>
          <a:blip r:embed="rId3">
            <a:alphaModFix/>
          </a:blip>
          <a:stretch>
            <a:fillRect/>
          </a:stretch>
        </p:blipFill>
        <p:spPr>
          <a:xfrm>
            <a:off x="0" y="0"/>
            <a:ext cx="9144004" cy="5143500"/>
          </a:xfrm>
          <a:prstGeom prst="rect">
            <a:avLst/>
          </a:prstGeom>
          <a:noFill/>
          <a:ln>
            <a:noFill/>
          </a:ln>
        </p:spPr>
      </p:pic>
      <p:sp>
        <p:nvSpPr>
          <p:cNvPr id="418" name="Google Shape;418;p50"/>
          <p:cNvSpPr txBox="1"/>
          <p:nvPr>
            <p:ph type="title"/>
          </p:nvPr>
        </p:nvSpPr>
        <p:spPr>
          <a:xfrm>
            <a:off x="845100" y="5214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Decisiones</a:t>
            </a:r>
            <a:endParaRPr sz="3000">
              <a:latin typeface="Shojumaru"/>
              <a:ea typeface="Shojumaru"/>
              <a:cs typeface="Shojumaru"/>
              <a:sym typeface="Shojumaru"/>
            </a:endParaRPr>
          </a:p>
        </p:txBody>
      </p:sp>
      <p:sp>
        <p:nvSpPr>
          <p:cNvPr id="419" name="Google Shape;419;p50"/>
          <p:cNvSpPr txBox="1"/>
          <p:nvPr>
            <p:ph idx="1" type="body"/>
          </p:nvPr>
        </p:nvSpPr>
        <p:spPr>
          <a:xfrm>
            <a:off x="742150" y="1152475"/>
            <a:ext cx="7644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u="sng">
                <a:solidFill>
                  <a:schemeClr val="accent1"/>
                </a:solidFill>
              </a:rPr>
              <a:t>ELECCIONES</a:t>
            </a:r>
            <a:r>
              <a:rPr b="1" lang="es" sz="1600" u="sng">
                <a:solidFill>
                  <a:schemeClr val="accent1"/>
                </a:solidFill>
              </a:rPr>
              <a:t>:</a:t>
            </a:r>
            <a:endParaRPr b="1" sz="1600" u="sng">
              <a:solidFill>
                <a:schemeClr val="accent1"/>
              </a:solidFill>
            </a:endParaRPr>
          </a:p>
          <a:p>
            <a:pPr indent="-330200" lvl="0" marL="457200" rtl="0" algn="l">
              <a:spcBef>
                <a:spcPts val="1600"/>
              </a:spcBef>
              <a:spcAft>
                <a:spcPts val="0"/>
              </a:spcAft>
              <a:buClr>
                <a:schemeClr val="accent1"/>
              </a:buClr>
              <a:buSzPts val="1600"/>
              <a:buFont typeface="Source Code Pro Medium"/>
              <a:buChar char="●"/>
            </a:pPr>
            <a:r>
              <a:rPr lang="es" sz="1600">
                <a:solidFill>
                  <a:schemeClr val="accent1"/>
                </a:solidFill>
                <a:latin typeface="Source Code Pro Medium"/>
                <a:ea typeface="Source Code Pro Medium"/>
                <a:cs typeface="Source Code Pro Medium"/>
                <a:sym typeface="Source Code Pro Medium"/>
              </a:rPr>
              <a:t>Podemos elegir nuestro estilo de combate, solo con espada, solo con abanico o combinando ambas.</a:t>
            </a:r>
            <a:endParaRPr sz="1600">
              <a:solidFill>
                <a:schemeClr val="accent1"/>
              </a:solidFill>
              <a:latin typeface="Source Code Pro Medium"/>
              <a:ea typeface="Source Code Pro Medium"/>
              <a:cs typeface="Source Code Pro Medium"/>
              <a:sym typeface="Source Code Pro Medium"/>
            </a:endParaRPr>
          </a:p>
          <a:p>
            <a:pPr indent="0" lvl="0" marL="0" rtl="0" algn="l">
              <a:spcBef>
                <a:spcPts val="1600"/>
              </a:spcBef>
              <a:spcAft>
                <a:spcPts val="0"/>
              </a:spcAft>
              <a:buNone/>
            </a:pPr>
            <a:r>
              <a:rPr b="1" lang="es" sz="1600" u="sng">
                <a:solidFill>
                  <a:schemeClr val="accent1"/>
                </a:solidFill>
              </a:rPr>
              <a:t>PLAZO CORTO vs. PLAZO LARGO:</a:t>
            </a:r>
            <a:endParaRPr b="1" sz="1600" u="sng">
              <a:solidFill>
                <a:schemeClr val="accent1"/>
              </a:solidFill>
            </a:endParaRPr>
          </a:p>
          <a:p>
            <a:pPr indent="-330200" lvl="0" marL="457200" rtl="0" algn="l">
              <a:spcBef>
                <a:spcPts val="1600"/>
              </a:spcBef>
              <a:spcAft>
                <a:spcPts val="0"/>
              </a:spcAft>
              <a:buClr>
                <a:schemeClr val="accent1"/>
              </a:buClr>
              <a:buSzPts val="1600"/>
              <a:buFont typeface="Source Code Pro Medium"/>
              <a:buChar char="●"/>
            </a:pPr>
            <a:r>
              <a:rPr lang="es" sz="1600">
                <a:solidFill>
                  <a:schemeClr val="accent1"/>
                </a:solidFill>
                <a:latin typeface="Source Code Pro Medium"/>
                <a:ea typeface="Source Code Pro Medium"/>
                <a:cs typeface="Source Code Pro Medium"/>
                <a:sym typeface="Source Code Pro Medium"/>
              </a:rPr>
              <a:t>Uso el modo Deva ahora o lo guardo para el Boss?</a:t>
            </a:r>
            <a:endParaRPr sz="1600">
              <a:solidFill>
                <a:schemeClr val="accent1"/>
              </a:solidFill>
              <a:latin typeface="Source Code Pro Medium"/>
              <a:ea typeface="Source Code Pro Medium"/>
              <a:cs typeface="Source Code Pro Medium"/>
              <a:sym typeface="Source Code Pro Medium"/>
            </a:endParaRPr>
          </a:p>
          <a:p>
            <a:pPr indent="0" lvl="0" marL="0" rtl="0" algn="l">
              <a:spcBef>
                <a:spcPts val="1600"/>
              </a:spcBef>
              <a:spcAft>
                <a:spcPts val="0"/>
              </a:spcAft>
              <a:buNone/>
            </a:pPr>
            <a:r>
              <a:rPr b="1" lang="es" sz="1600" u="sng">
                <a:solidFill>
                  <a:schemeClr val="accent1"/>
                </a:solidFill>
              </a:rPr>
              <a:t>RIESGO vs. RECOMPENSA:</a:t>
            </a:r>
            <a:endParaRPr b="1" sz="1600" u="sng">
              <a:solidFill>
                <a:schemeClr val="accent1"/>
              </a:solidFill>
            </a:endParaRPr>
          </a:p>
          <a:p>
            <a:pPr indent="-330200" lvl="0" marL="457200" rtl="0" algn="l">
              <a:spcBef>
                <a:spcPts val="1600"/>
              </a:spcBef>
              <a:spcAft>
                <a:spcPts val="0"/>
              </a:spcAft>
              <a:buClr>
                <a:schemeClr val="accent1"/>
              </a:buClr>
              <a:buSzPts val="1600"/>
              <a:buFont typeface="Source Code Pro Medium"/>
              <a:buChar char="●"/>
            </a:pPr>
            <a:r>
              <a:rPr lang="es" sz="1600">
                <a:solidFill>
                  <a:schemeClr val="accent1"/>
                </a:solidFill>
                <a:latin typeface="Source Code Pro Medium"/>
                <a:ea typeface="Source Code Pro Medium"/>
                <a:cs typeface="Source Code Pro Medium"/>
                <a:sym typeface="Source Code Pro Medium"/>
              </a:rPr>
              <a:t>Peleo contra el Boss ahora o intento conseguir </a:t>
            </a:r>
            <a:r>
              <a:rPr lang="es" sz="1600">
                <a:solidFill>
                  <a:schemeClr val="accent1"/>
                </a:solidFill>
                <a:latin typeface="Source Code Pro Medium"/>
                <a:ea typeface="Source Code Pro Medium"/>
                <a:cs typeface="Source Code Pro Medium"/>
                <a:sym typeface="Source Code Pro Medium"/>
              </a:rPr>
              <a:t>energía</a:t>
            </a:r>
            <a:r>
              <a:rPr lang="es" sz="1600">
                <a:solidFill>
                  <a:schemeClr val="accent1"/>
                </a:solidFill>
                <a:latin typeface="Source Code Pro Medium"/>
                <a:ea typeface="Source Code Pro Medium"/>
                <a:cs typeface="Source Code Pro Medium"/>
                <a:sym typeface="Source Code Pro Medium"/>
              </a:rPr>
              <a:t> para curarme mas veces antes?</a:t>
            </a:r>
            <a:endParaRPr sz="16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Google Shape;424;p51"/>
          <p:cNvPicPr preferRelativeResize="0"/>
          <p:nvPr/>
        </p:nvPicPr>
        <p:blipFill>
          <a:blip r:embed="rId3">
            <a:alphaModFix/>
          </a:blip>
          <a:stretch>
            <a:fillRect/>
          </a:stretch>
        </p:blipFill>
        <p:spPr>
          <a:xfrm>
            <a:off x="0" y="0"/>
            <a:ext cx="9144004" cy="5143500"/>
          </a:xfrm>
          <a:prstGeom prst="rect">
            <a:avLst/>
          </a:prstGeom>
          <a:noFill/>
          <a:ln>
            <a:noFill/>
          </a:ln>
        </p:spPr>
      </p:pic>
      <p:sp>
        <p:nvSpPr>
          <p:cNvPr id="425" name="Google Shape;425;p51"/>
          <p:cNvSpPr txBox="1"/>
          <p:nvPr>
            <p:ph idx="1" type="body"/>
          </p:nvPr>
        </p:nvSpPr>
        <p:spPr>
          <a:xfrm>
            <a:off x="743400" y="593225"/>
            <a:ext cx="7643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400" u="sng">
                <a:solidFill>
                  <a:schemeClr val="accent1"/>
                </a:solidFill>
              </a:rPr>
              <a:t>RIESGO vs. RECOMPENSA:</a:t>
            </a:r>
            <a:endParaRPr b="1" sz="1400" u="sng">
              <a:solidFill>
                <a:schemeClr val="accent1"/>
              </a:solidFill>
            </a:endParaRPr>
          </a:p>
          <a:p>
            <a:pPr indent="-317500" lvl="0" marL="457200" rtl="0" algn="just">
              <a:spcBef>
                <a:spcPts val="160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Me arriesgo a pelear contra varios enemigos (pudiendo perder el modo Deva) o me enfrento uno a uno.</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400">
                <a:solidFill>
                  <a:schemeClr val="accent1"/>
                </a:solidFill>
                <a:latin typeface="Source Code Pro Medium"/>
                <a:ea typeface="Source Code Pro Medium"/>
                <a:cs typeface="Source Code Pro Medium"/>
                <a:sym typeface="Source Code Pro Medium"/>
              </a:rPr>
              <a:t>El juego tiene dos finales dependiendo de nuestra elección al derrotar al boss final:</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160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Si el jugador elige perdonar a Buda, Sam volverá a ser aceptada como Diosa de la Guerra y el ciclo se romperá. El juego terminará con una cinemática donde Sam y Buda están sentados en tronos gobernando los mundos.</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Si el jugador elige castigar a Buda, Sam lo matara y se convertirá en la gobernante de los mundos. El juego terminará con una cinemática donde se verá a Buda despertando en el inicio del juego y el ciclo continuará.</a:t>
            </a:r>
            <a:endParaRPr sz="14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0" y="0"/>
            <a:ext cx="9144004" cy="5143500"/>
          </a:xfrm>
          <a:prstGeom prst="rect">
            <a:avLst/>
          </a:prstGeom>
          <a:noFill/>
          <a:ln>
            <a:noFill/>
          </a:ln>
        </p:spPr>
      </p:pic>
      <p:sp>
        <p:nvSpPr>
          <p:cNvPr id="80" name="Google Shape;80;p16"/>
          <p:cNvSpPr txBox="1"/>
          <p:nvPr>
            <p:ph type="title"/>
          </p:nvPr>
        </p:nvSpPr>
        <p:spPr>
          <a:xfrm>
            <a:off x="845100" y="5214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Características Principales</a:t>
            </a:r>
            <a:endParaRPr sz="3000">
              <a:latin typeface="Shojumaru"/>
              <a:ea typeface="Shojumaru"/>
              <a:cs typeface="Shojumaru"/>
              <a:sym typeface="Shojumaru"/>
            </a:endParaRPr>
          </a:p>
        </p:txBody>
      </p:sp>
      <p:sp>
        <p:nvSpPr>
          <p:cNvPr id="81" name="Google Shape;81;p16"/>
          <p:cNvSpPr txBox="1"/>
          <p:nvPr>
            <p:ph idx="1" type="body"/>
          </p:nvPr>
        </p:nvSpPr>
        <p:spPr>
          <a:xfrm>
            <a:off x="749400" y="1000075"/>
            <a:ext cx="7637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400">
                <a:solidFill>
                  <a:schemeClr val="accent1"/>
                </a:solidFill>
                <a:latin typeface="Source Code Pro Medium"/>
                <a:ea typeface="Source Code Pro Medium"/>
                <a:cs typeface="Source Code Pro Medium"/>
                <a:sym typeface="Source Code Pro Medium"/>
              </a:rPr>
              <a:t>El juego está ambientado en la cultura asiática, tomando elementos del budismo y la estética japonesa, entre otros.</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400">
                <a:solidFill>
                  <a:schemeClr val="accent1"/>
                </a:solidFill>
                <a:latin typeface="Source Code Pro Medium"/>
                <a:ea typeface="Source Code Pro Medium"/>
                <a:cs typeface="Source Code Pro Medium"/>
                <a:sym typeface="Source Code Pro Medium"/>
              </a:rPr>
              <a:t>Nuestra </a:t>
            </a:r>
            <a:r>
              <a:rPr lang="es" sz="1400">
                <a:solidFill>
                  <a:schemeClr val="accent1"/>
                </a:solidFill>
                <a:latin typeface="Source Code Pro Medium"/>
                <a:ea typeface="Source Code Pro Medium"/>
                <a:cs typeface="Source Code Pro Medium"/>
                <a:sym typeface="Source Code Pro Medium"/>
              </a:rPr>
              <a:t>protagonista</a:t>
            </a:r>
            <a:r>
              <a:rPr lang="es" sz="1400">
                <a:solidFill>
                  <a:schemeClr val="accent1"/>
                </a:solidFill>
                <a:latin typeface="Source Code Pro Medium"/>
                <a:ea typeface="Source Code Pro Medium"/>
                <a:cs typeface="Source Code Pro Medium"/>
                <a:sym typeface="Source Code Pro Medium"/>
              </a:rPr>
              <a:t> </a:t>
            </a:r>
            <a:r>
              <a:rPr lang="es" sz="1400">
                <a:solidFill>
                  <a:schemeClr val="accent1"/>
                </a:solidFill>
                <a:latin typeface="Source Code Pro Medium"/>
                <a:ea typeface="Source Code Pro Medium"/>
                <a:cs typeface="Source Code Pro Medium"/>
                <a:sym typeface="Source Code Pro Medium"/>
              </a:rPr>
              <a:t>viajará</a:t>
            </a:r>
            <a:r>
              <a:rPr lang="es" sz="1400">
                <a:solidFill>
                  <a:schemeClr val="accent1"/>
                </a:solidFill>
                <a:latin typeface="Source Code Pro Medium"/>
                <a:ea typeface="Source Code Pro Medium"/>
                <a:cs typeface="Source Code Pro Medium"/>
                <a:sym typeface="Source Code Pro Medium"/>
              </a:rPr>
              <a:t> entre los mundos y se </a:t>
            </a:r>
            <a:r>
              <a:rPr lang="es" sz="1400">
                <a:solidFill>
                  <a:schemeClr val="accent1"/>
                </a:solidFill>
                <a:latin typeface="Source Code Pro Medium"/>
                <a:ea typeface="Source Code Pro Medium"/>
                <a:cs typeface="Source Code Pro Medium"/>
                <a:sym typeface="Source Code Pro Medium"/>
              </a:rPr>
              <a:t>reencarna</a:t>
            </a:r>
            <a:r>
              <a:rPr lang="es" sz="1400">
                <a:solidFill>
                  <a:schemeClr val="accent1"/>
                </a:solidFill>
                <a:latin typeface="Source Code Pro Medium"/>
                <a:ea typeface="Source Code Pro Medium"/>
                <a:cs typeface="Source Code Pro Medium"/>
                <a:sym typeface="Source Code Pro Medium"/>
              </a:rPr>
              <a:t> en diferentes razas.</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400">
                <a:solidFill>
                  <a:schemeClr val="accent1"/>
                </a:solidFill>
                <a:latin typeface="Source Code Pro Medium"/>
                <a:ea typeface="Source Code Pro Medium"/>
                <a:cs typeface="Source Code Pro Medium"/>
                <a:sym typeface="Source Code Pro Medium"/>
              </a:rPr>
              <a:t>La historia atrapara al jugador al contarse de forma misteriosa, a través de los recuerdos de Sam.</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400">
                <a:solidFill>
                  <a:schemeClr val="accent1"/>
                </a:solidFill>
                <a:latin typeface="Source Code Pro Medium"/>
                <a:ea typeface="Source Code Pro Medium"/>
                <a:cs typeface="Source Code Pro Medium"/>
                <a:sym typeface="Source Code Pro Medium"/>
              </a:rPr>
              <a:t>El combate </a:t>
            </a:r>
            <a:r>
              <a:rPr lang="es" sz="1400">
                <a:solidFill>
                  <a:schemeClr val="accent1"/>
                </a:solidFill>
                <a:latin typeface="Source Code Pro Medium"/>
                <a:ea typeface="Source Code Pro Medium"/>
                <a:cs typeface="Source Code Pro Medium"/>
                <a:sym typeface="Source Code Pro Medium"/>
              </a:rPr>
              <a:t>será</a:t>
            </a:r>
            <a:r>
              <a:rPr lang="es" sz="1400">
                <a:solidFill>
                  <a:schemeClr val="accent1"/>
                </a:solidFill>
                <a:latin typeface="Source Code Pro Medium"/>
                <a:ea typeface="Source Code Pro Medium"/>
                <a:cs typeface="Source Code Pro Medium"/>
                <a:sym typeface="Source Code Pro Medium"/>
              </a:rPr>
              <a:t> divertido, ya que </a:t>
            </a:r>
            <a:r>
              <a:rPr lang="es" sz="1400">
                <a:solidFill>
                  <a:schemeClr val="accent1"/>
                </a:solidFill>
                <a:latin typeface="Source Code Pro Medium"/>
                <a:ea typeface="Source Code Pro Medium"/>
                <a:cs typeface="Source Code Pro Medium"/>
                <a:sym typeface="Source Code Pro Medium"/>
              </a:rPr>
              <a:t>será</a:t>
            </a:r>
            <a:r>
              <a:rPr lang="es" sz="1400">
                <a:solidFill>
                  <a:schemeClr val="accent1"/>
                </a:solidFill>
                <a:latin typeface="Source Code Pro Medium"/>
                <a:ea typeface="Source Code Pro Medium"/>
                <a:cs typeface="Source Code Pro Medium"/>
                <a:sym typeface="Source Code Pro Medium"/>
              </a:rPr>
              <a:t> </a:t>
            </a:r>
            <a:r>
              <a:rPr lang="es" sz="1400">
                <a:solidFill>
                  <a:schemeClr val="accent1"/>
                </a:solidFill>
                <a:latin typeface="Source Code Pro Medium"/>
                <a:ea typeface="Source Code Pro Medium"/>
                <a:cs typeface="Source Code Pro Medium"/>
                <a:sym typeface="Source Code Pro Medium"/>
              </a:rPr>
              <a:t>rápido</a:t>
            </a:r>
            <a:r>
              <a:rPr lang="es" sz="1400">
                <a:solidFill>
                  <a:schemeClr val="accent1"/>
                </a:solidFill>
                <a:latin typeface="Source Code Pro Medium"/>
                <a:ea typeface="Source Code Pro Medium"/>
                <a:cs typeface="Source Code Pro Medium"/>
                <a:sym typeface="Source Code Pro Medium"/>
              </a:rPr>
              <a:t> </a:t>
            </a:r>
            <a:r>
              <a:rPr lang="es" sz="1400">
                <a:solidFill>
                  <a:schemeClr val="accent1"/>
                </a:solidFill>
                <a:latin typeface="Source Code Pro Medium"/>
                <a:ea typeface="Source Code Pro Medium"/>
                <a:cs typeface="Source Code Pro Medium"/>
                <a:sym typeface="Source Code Pro Medium"/>
              </a:rPr>
              <a:t>y fluido.         También será muy variado gracias a la Espada Abanico.</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1600"/>
              </a:spcAft>
              <a:buNone/>
            </a:pPr>
            <a:r>
              <a:rPr lang="es" sz="1400">
                <a:solidFill>
                  <a:schemeClr val="accent1"/>
                </a:solidFill>
                <a:latin typeface="Source Code Pro Medium"/>
                <a:ea typeface="Source Code Pro Medium"/>
                <a:cs typeface="Source Code Pro Medium"/>
                <a:sym typeface="Source Code Pro Medium"/>
              </a:rPr>
              <a:t>La música será llamativa porque usará instrumentos orientales poco comunes en nuestro dia a dia.</a:t>
            </a:r>
            <a:endParaRPr sz="14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Google Shape;430;p52"/>
          <p:cNvPicPr preferRelativeResize="0"/>
          <p:nvPr/>
        </p:nvPicPr>
        <p:blipFill>
          <a:blip r:embed="rId3">
            <a:alphaModFix/>
          </a:blip>
          <a:stretch>
            <a:fillRect/>
          </a:stretch>
        </p:blipFill>
        <p:spPr>
          <a:xfrm>
            <a:off x="0" y="0"/>
            <a:ext cx="9144004" cy="5143500"/>
          </a:xfrm>
          <a:prstGeom prst="rect">
            <a:avLst/>
          </a:prstGeom>
          <a:noFill/>
          <a:ln>
            <a:noFill/>
          </a:ln>
        </p:spPr>
      </p:pic>
      <p:sp>
        <p:nvSpPr>
          <p:cNvPr id="431" name="Google Shape;431;p52"/>
          <p:cNvSpPr txBox="1"/>
          <p:nvPr>
            <p:ph type="title"/>
          </p:nvPr>
        </p:nvSpPr>
        <p:spPr>
          <a:xfrm>
            <a:off x="845100" y="5214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Reglas Fundacionales</a:t>
            </a:r>
            <a:endParaRPr sz="3000">
              <a:latin typeface="Shojumaru"/>
              <a:ea typeface="Shojumaru"/>
              <a:cs typeface="Shojumaru"/>
              <a:sym typeface="Shojumaru"/>
            </a:endParaRPr>
          </a:p>
        </p:txBody>
      </p:sp>
      <p:sp>
        <p:nvSpPr>
          <p:cNvPr id="432" name="Google Shape;432;p52"/>
          <p:cNvSpPr txBox="1"/>
          <p:nvPr>
            <p:ph idx="1" type="body"/>
          </p:nvPr>
        </p:nvSpPr>
        <p:spPr>
          <a:xfrm>
            <a:off x="678950" y="1170050"/>
            <a:ext cx="7715100" cy="36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u="sng">
                <a:solidFill>
                  <a:schemeClr val="accent1"/>
                </a:solidFill>
              </a:rPr>
              <a:t>REGLAS DE INICIO</a:t>
            </a:r>
            <a:endParaRPr b="1" sz="1400" u="sng">
              <a:solidFill>
                <a:schemeClr val="accent1"/>
              </a:solidFill>
            </a:endParaRPr>
          </a:p>
          <a:p>
            <a:pPr indent="-317500" lvl="0" marL="457200" rtl="0" algn="just">
              <a:spcBef>
                <a:spcPts val="1600"/>
              </a:spcBef>
              <a:spcAft>
                <a:spcPts val="0"/>
              </a:spcAft>
              <a:buClr>
                <a:schemeClr val="accent1"/>
              </a:buClr>
              <a:buSzPts val="1400"/>
              <a:buChar char="●"/>
            </a:pPr>
            <a:r>
              <a:rPr b="1" lang="es" sz="1400">
                <a:solidFill>
                  <a:schemeClr val="accent1"/>
                </a:solidFill>
              </a:rPr>
              <a:t>SPAWN:</a:t>
            </a:r>
            <a:r>
              <a:rPr lang="es" sz="1400">
                <a:solidFill>
                  <a:schemeClr val="accent1"/>
                </a:solidFill>
              </a:rPr>
              <a:t> Aparecemos en el Templo del inicio del Mundo Humano.</a:t>
            </a:r>
            <a:endParaRPr sz="1400">
              <a:solidFill>
                <a:schemeClr val="accent1"/>
              </a:solidFill>
            </a:endParaRPr>
          </a:p>
          <a:p>
            <a:pPr indent="-317500" lvl="0" marL="457200" rtl="0" algn="just">
              <a:spcBef>
                <a:spcPts val="0"/>
              </a:spcBef>
              <a:spcAft>
                <a:spcPts val="0"/>
              </a:spcAft>
              <a:buClr>
                <a:schemeClr val="accent1"/>
              </a:buClr>
              <a:buSzPts val="1400"/>
              <a:buChar char="●"/>
            </a:pPr>
            <a:r>
              <a:rPr b="1" lang="es" sz="1400">
                <a:solidFill>
                  <a:schemeClr val="accent1"/>
                </a:solidFill>
              </a:rPr>
              <a:t>VIDA:</a:t>
            </a:r>
            <a:r>
              <a:rPr lang="es" sz="1400">
                <a:solidFill>
                  <a:schemeClr val="accent1"/>
                </a:solidFill>
              </a:rPr>
              <a:t> 4 puntos de vida.</a:t>
            </a:r>
            <a:endParaRPr sz="1400">
              <a:solidFill>
                <a:schemeClr val="accent1"/>
              </a:solidFill>
            </a:endParaRPr>
          </a:p>
          <a:p>
            <a:pPr indent="-317500" lvl="0" marL="457200" rtl="0" algn="just">
              <a:spcBef>
                <a:spcPts val="0"/>
              </a:spcBef>
              <a:spcAft>
                <a:spcPts val="0"/>
              </a:spcAft>
              <a:buClr>
                <a:schemeClr val="accent1"/>
              </a:buClr>
              <a:buSzPts val="1400"/>
              <a:buChar char="●"/>
            </a:pPr>
            <a:r>
              <a:rPr b="1" lang="es" sz="1400">
                <a:solidFill>
                  <a:schemeClr val="accent1"/>
                </a:solidFill>
              </a:rPr>
              <a:t>YIN:</a:t>
            </a:r>
            <a:r>
              <a:rPr lang="es" sz="1400">
                <a:solidFill>
                  <a:schemeClr val="accent1"/>
                </a:solidFill>
              </a:rPr>
              <a:t> 100/100</a:t>
            </a:r>
            <a:endParaRPr sz="1400">
              <a:solidFill>
                <a:schemeClr val="accent1"/>
              </a:solidFill>
            </a:endParaRPr>
          </a:p>
          <a:p>
            <a:pPr indent="-317500" lvl="0" marL="457200" rtl="0" algn="just">
              <a:spcBef>
                <a:spcPts val="0"/>
              </a:spcBef>
              <a:spcAft>
                <a:spcPts val="0"/>
              </a:spcAft>
              <a:buClr>
                <a:schemeClr val="accent1"/>
              </a:buClr>
              <a:buSzPts val="1400"/>
              <a:buChar char="●"/>
            </a:pPr>
            <a:r>
              <a:rPr b="1" lang="es" sz="1400">
                <a:solidFill>
                  <a:schemeClr val="accent1"/>
                </a:solidFill>
              </a:rPr>
              <a:t>YANG:</a:t>
            </a:r>
            <a:r>
              <a:rPr lang="es" sz="1400">
                <a:solidFill>
                  <a:schemeClr val="accent1"/>
                </a:solidFill>
              </a:rPr>
              <a:t> 30/30 (suficiente para tres curas)</a:t>
            </a:r>
            <a:endParaRPr sz="1400">
              <a:solidFill>
                <a:schemeClr val="accent1"/>
              </a:solidFill>
            </a:endParaRPr>
          </a:p>
          <a:p>
            <a:pPr indent="-317500" lvl="0" marL="457200" rtl="0" algn="just">
              <a:spcBef>
                <a:spcPts val="0"/>
              </a:spcBef>
              <a:spcAft>
                <a:spcPts val="0"/>
              </a:spcAft>
              <a:buClr>
                <a:schemeClr val="accent1"/>
              </a:buClr>
              <a:buSzPts val="1400"/>
              <a:buChar char="●"/>
            </a:pPr>
            <a:r>
              <a:rPr b="1" lang="es" sz="1400">
                <a:solidFill>
                  <a:schemeClr val="accent1"/>
                </a:solidFill>
              </a:rPr>
              <a:t>MODO DEVA:</a:t>
            </a:r>
            <a:r>
              <a:rPr lang="es" sz="1400">
                <a:solidFill>
                  <a:schemeClr val="accent1"/>
                </a:solidFill>
              </a:rPr>
              <a:t> 0/20 (</a:t>
            </a:r>
            <a:r>
              <a:rPr lang="es" sz="1400">
                <a:solidFill>
                  <a:schemeClr val="accent1"/>
                </a:solidFill>
              </a:rPr>
              <a:t>botón</a:t>
            </a:r>
            <a:r>
              <a:rPr lang="es" sz="1400">
                <a:solidFill>
                  <a:schemeClr val="accent1"/>
                </a:solidFill>
              </a:rPr>
              <a:t> de activación desactivado).</a:t>
            </a:r>
            <a:endParaRPr sz="1400">
              <a:solidFill>
                <a:schemeClr val="accent1"/>
              </a:solidFill>
            </a:endParaRPr>
          </a:p>
          <a:p>
            <a:pPr indent="-317500" lvl="0" marL="457200" rtl="0" algn="just">
              <a:spcBef>
                <a:spcPts val="0"/>
              </a:spcBef>
              <a:spcAft>
                <a:spcPts val="0"/>
              </a:spcAft>
              <a:buClr>
                <a:schemeClr val="accent1"/>
              </a:buClr>
              <a:buSzPts val="1400"/>
              <a:buChar char="●"/>
            </a:pPr>
            <a:r>
              <a:rPr b="1" lang="es" sz="1400">
                <a:solidFill>
                  <a:schemeClr val="accent1"/>
                </a:solidFill>
              </a:rPr>
              <a:t>DOBLE SALTO y EMBESTIDA:</a:t>
            </a:r>
            <a:r>
              <a:rPr lang="es" sz="1400">
                <a:solidFill>
                  <a:schemeClr val="accent1"/>
                </a:solidFill>
              </a:rPr>
              <a:t> Desactivados.</a:t>
            </a:r>
            <a:endParaRPr sz="1400">
              <a:solidFill>
                <a:schemeClr val="accent1"/>
              </a:solidFill>
            </a:endParaRPr>
          </a:p>
          <a:p>
            <a:pPr indent="-317500" lvl="0" marL="457200" rtl="0" algn="just">
              <a:spcBef>
                <a:spcPts val="0"/>
              </a:spcBef>
              <a:spcAft>
                <a:spcPts val="0"/>
              </a:spcAft>
              <a:buClr>
                <a:schemeClr val="accent1"/>
              </a:buClr>
              <a:buSzPts val="1400"/>
              <a:buChar char="●"/>
            </a:pPr>
            <a:r>
              <a:rPr b="1" lang="es" sz="1400">
                <a:solidFill>
                  <a:schemeClr val="accent1"/>
                </a:solidFill>
              </a:rPr>
              <a:t>ESPADA ABANICO:</a:t>
            </a:r>
            <a:r>
              <a:rPr lang="es" sz="1400">
                <a:solidFill>
                  <a:schemeClr val="accent1"/>
                </a:solidFill>
              </a:rPr>
              <a:t> Desactivada o escondida. Modo espada activo.</a:t>
            </a:r>
            <a:endParaRPr sz="1400">
              <a:solidFill>
                <a:schemeClr val="accent1"/>
              </a:solidFill>
            </a:endParaRPr>
          </a:p>
          <a:p>
            <a:pPr indent="-317500" lvl="0" marL="457200" rtl="0" algn="just">
              <a:spcBef>
                <a:spcPts val="0"/>
              </a:spcBef>
              <a:spcAft>
                <a:spcPts val="0"/>
              </a:spcAft>
              <a:buClr>
                <a:schemeClr val="accent1"/>
              </a:buClr>
              <a:buSzPts val="1400"/>
              <a:buChar char="●"/>
            </a:pPr>
            <a:r>
              <a:rPr b="1" lang="es" sz="1400">
                <a:solidFill>
                  <a:schemeClr val="accent1"/>
                </a:solidFill>
              </a:rPr>
              <a:t>CAMBIO DE ARMA:</a:t>
            </a:r>
            <a:r>
              <a:rPr lang="es" sz="1400">
                <a:solidFill>
                  <a:schemeClr val="accent1"/>
                </a:solidFill>
              </a:rPr>
              <a:t> Desactivado.</a:t>
            </a:r>
            <a:endParaRPr sz="1400">
              <a:solidFill>
                <a:schemeClr val="accent1"/>
              </a:solidFill>
            </a:endParaRPr>
          </a:p>
          <a:p>
            <a:pPr indent="-317500" lvl="0" marL="457200" rtl="0" algn="just">
              <a:spcBef>
                <a:spcPts val="0"/>
              </a:spcBef>
              <a:spcAft>
                <a:spcPts val="0"/>
              </a:spcAft>
              <a:buClr>
                <a:schemeClr val="accent1"/>
              </a:buClr>
              <a:buSzPts val="1400"/>
              <a:buChar char="●"/>
            </a:pPr>
            <a:r>
              <a:rPr b="1" lang="es" sz="1400">
                <a:solidFill>
                  <a:schemeClr val="accent1"/>
                </a:solidFill>
              </a:rPr>
              <a:t>CONTADOR DE TETERAS:</a:t>
            </a:r>
            <a:r>
              <a:rPr lang="es" sz="1400">
                <a:solidFill>
                  <a:schemeClr val="accent1"/>
                </a:solidFill>
              </a:rPr>
              <a:t> 0/4</a:t>
            </a:r>
            <a:endParaRPr sz="1400">
              <a:solidFill>
                <a:schemeClr val="accent1"/>
              </a:solidFill>
            </a:endParaRPr>
          </a:p>
          <a:p>
            <a:pPr indent="-317500" lvl="0" marL="457200" rtl="0" algn="just">
              <a:spcBef>
                <a:spcPts val="0"/>
              </a:spcBef>
              <a:spcAft>
                <a:spcPts val="0"/>
              </a:spcAft>
              <a:buClr>
                <a:schemeClr val="accent1"/>
              </a:buClr>
              <a:buSzPts val="1400"/>
              <a:buChar char="●"/>
            </a:pPr>
            <a:r>
              <a:rPr b="1" lang="es" sz="1400">
                <a:solidFill>
                  <a:schemeClr val="accent1"/>
                </a:solidFill>
              </a:rPr>
              <a:t>CURACIÓN</a:t>
            </a:r>
            <a:r>
              <a:rPr b="1" lang="es" sz="1400">
                <a:solidFill>
                  <a:schemeClr val="accent1"/>
                </a:solidFill>
              </a:rPr>
              <a:t>:</a:t>
            </a:r>
            <a:r>
              <a:rPr lang="es" sz="1400">
                <a:solidFill>
                  <a:schemeClr val="accent1"/>
                </a:solidFill>
              </a:rPr>
              <a:t> Desactivada.</a:t>
            </a:r>
            <a:endParaRPr sz="1400">
              <a:solidFill>
                <a:schemeClr val="accent1"/>
              </a:solidFill>
            </a:endParaRPr>
          </a:p>
          <a:p>
            <a:pPr indent="-317500" lvl="0" marL="457200" rtl="0" algn="just">
              <a:spcBef>
                <a:spcPts val="0"/>
              </a:spcBef>
              <a:spcAft>
                <a:spcPts val="0"/>
              </a:spcAft>
              <a:buClr>
                <a:schemeClr val="accent1"/>
              </a:buClr>
              <a:buSzPts val="1400"/>
              <a:buChar char="●"/>
            </a:pPr>
            <a:r>
              <a:rPr b="1" lang="es" sz="1400">
                <a:solidFill>
                  <a:schemeClr val="accent1"/>
                </a:solidFill>
              </a:rPr>
              <a:t>ATAQUES y SALTO:</a:t>
            </a:r>
            <a:r>
              <a:rPr lang="es" sz="1400">
                <a:solidFill>
                  <a:schemeClr val="accent1"/>
                </a:solidFill>
              </a:rPr>
              <a:t> Activados.</a:t>
            </a:r>
            <a:endParaRPr sz="1400">
              <a:solidFill>
                <a:schemeClr val="accen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pic>
        <p:nvPicPr>
          <p:cNvPr id="437" name="Google Shape;437;p53"/>
          <p:cNvPicPr preferRelativeResize="0"/>
          <p:nvPr/>
        </p:nvPicPr>
        <p:blipFill>
          <a:blip r:embed="rId3">
            <a:alphaModFix/>
          </a:blip>
          <a:stretch>
            <a:fillRect/>
          </a:stretch>
        </p:blipFill>
        <p:spPr>
          <a:xfrm>
            <a:off x="0" y="0"/>
            <a:ext cx="9144004" cy="5143500"/>
          </a:xfrm>
          <a:prstGeom prst="rect">
            <a:avLst/>
          </a:prstGeom>
          <a:noFill/>
          <a:ln>
            <a:noFill/>
          </a:ln>
        </p:spPr>
      </p:pic>
      <p:sp>
        <p:nvSpPr>
          <p:cNvPr id="438" name="Google Shape;438;p53"/>
          <p:cNvSpPr txBox="1"/>
          <p:nvPr>
            <p:ph idx="1" type="body"/>
          </p:nvPr>
        </p:nvSpPr>
        <p:spPr>
          <a:xfrm>
            <a:off x="771525" y="661450"/>
            <a:ext cx="7612200" cy="42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u="sng">
              <a:solidFill>
                <a:schemeClr val="accent1"/>
              </a:solidFill>
            </a:endParaRPr>
          </a:p>
          <a:p>
            <a:pPr indent="-317500" lvl="0" marL="457200" rtl="0" algn="l">
              <a:spcBef>
                <a:spcPts val="160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interactuar con Brudah sale el texto de su </a:t>
            </a:r>
            <a:r>
              <a:rPr lang="es" sz="1400">
                <a:solidFill>
                  <a:schemeClr val="accent1"/>
                </a:solidFill>
                <a:latin typeface="Source Code Pro Medium"/>
                <a:ea typeface="Source Code Pro Medium"/>
                <a:cs typeface="Source Code Pro Medium"/>
                <a:sym typeface="Source Code Pro Medium"/>
              </a:rPr>
              <a:t>diálogo</a:t>
            </a:r>
            <a:r>
              <a:rPr lang="es" sz="1400">
                <a:solidFill>
                  <a:schemeClr val="accent1"/>
                </a:solidFill>
                <a:latin typeface="Source Code Pro Medium"/>
                <a:ea typeface="Source Code Pro Medium"/>
                <a:cs typeface="Source Code Pro Medium"/>
                <a:sym typeface="Source Code Pro Medium"/>
              </a:rPr>
              <a:t> y cuando toque </a:t>
            </a:r>
            <a:r>
              <a:rPr lang="es" sz="1400">
                <a:solidFill>
                  <a:schemeClr val="accent1"/>
                </a:solidFill>
                <a:latin typeface="Source Code Pro Medium"/>
                <a:ea typeface="Source Code Pro Medium"/>
                <a:cs typeface="Source Code Pro Medium"/>
                <a:sym typeface="Source Code Pro Medium"/>
              </a:rPr>
              <a:t>empezará</a:t>
            </a:r>
            <a:r>
              <a:rPr lang="es" sz="1400">
                <a:solidFill>
                  <a:schemeClr val="accent1"/>
                </a:solidFill>
                <a:latin typeface="Source Code Pro Medium"/>
                <a:ea typeface="Source Code Pro Medium"/>
                <a:cs typeface="Source Code Pro Medium"/>
                <a:sym typeface="Source Code Pro Medium"/>
              </a:rPr>
              <a:t> la </a:t>
            </a:r>
            <a:r>
              <a:rPr lang="es" sz="1400">
                <a:solidFill>
                  <a:schemeClr val="accent1"/>
                </a:solidFill>
                <a:latin typeface="Source Code Pro Medium"/>
                <a:ea typeface="Source Code Pro Medium"/>
                <a:cs typeface="Source Code Pro Medium"/>
                <a:sym typeface="Source Code Pro Medium"/>
              </a:rPr>
              <a:t>cinemática</a:t>
            </a:r>
            <a:r>
              <a:rPr lang="es" sz="1400">
                <a:solidFill>
                  <a:schemeClr val="accent1"/>
                </a:solidFill>
                <a:latin typeface="Source Code Pro Medium"/>
                <a:ea typeface="Source Code Pro Medium"/>
                <a:cs typeface="Source Code Pro Medium"/>
                <a:sym typeface="Source Code Pro Medium"/>
              </a:rPr>
              <a:t> del primer recuerdo.</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Cuando se acabe el recuerdo aparece el segundo </a:t>
            </a:r>
            <a:r>
              <a:rPr lang="es" sz="1400">
                <a:solidFill>
                  <a:schemeClr val="accent1"/>
                </a:solidFill>
                <a:latin typeface="Source Code Pro Medium"/>
                <a:ea typeface="Source Code Pro Medium"/>
                <a:cs typeface="Source Code Pro Medium"/>
                <a:sym typeface="Source Code Pro Medium"/>
              </a:rPr>
              <a:t>diálogo</a:t>
            </a:r>
            <a:r>
              <a:rPr lang="es" sz="1400">
                <a:solidFill>
                  <a:schemeClr val="accent1"/>
                </a:solidFill>
                <a:latin typeface="Source Code Pro Medium"/>
                <a:ea typeface="Source Code Pro Medium"/>
                <a:cs typeface="Source Code Pro Medium"/>
                <a:sym typeface="Source Code Pro Medium"/>
              </a:rPr>
              <a:t> de Brudah.</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b="1" lang="es" sz="1400">
                <a:solidFill>
                  <a:schemeClr val="accent1"/>
                </a:solidFill>
              </a:rPr>
              <a:t>CURACIÓN</a:t>
            </a:r>
            <a:r>
              <a:rPr b="1" lang="es" sz="1400">
                <a:solidFill>
                  <a:schemeClr val="accent1"/>
                </a:solidFill>
              </a:rPr>
              <a:t>:</a:t>
            </a:r>
            <a:r>
              <a:rPr lang="es" sz="1400">
                <a:solidFill>
                  <a:schemeClr val="accent1"/>
                </a:solidFill>
                <a:latin typeface="Source Code Pro Medium"/>
                <a:ea typeface="Source Code Pro Medium"/>
                <a:cs typeface="Source Code Pro Medium"/>
                <a:sym typeface="Source Code Pro Medium"/>
              </a:rPr>
              <a:t> Activada </a:t>
            </a:r>
            <a:r>
              <a:rPr lang="es" sz="1400">
                <a:solidFill>
                  <a:schemeClr val="accent1"/>
                </a:solidFill>
                <a:latin typeface="Source Code Pro Medium"/>
                <a:ea typeface="Source Code Pro Medium"/>
                <a:cs typeface="Source Code Pro Medium"/>
                <a:sym typeface="Source Code Pro Medium"/>
              </a:rPr>
              <a:t>después</a:t>
            </a:r>
            <a:r>
              <a:rPr lang="es" sz="1400">
                <a:solidFill>
                  <a:schemeClr val="accent1"/>
                </a:solidFill>
                <a:latin typeface="Source Code Pro Medium"/>
                <a:ea typeface="Source Code Pro Medium"/>
                <a:cs typeface="Source Code Pro Medium"/>
                <a:sym typeface="Source Code Pro Medium"/>
              </a:rPr>
              <a:t> de recibir el primer recuerdo. Consume 10 de yang. Recupera uno de vida.</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interactuar con un punto de interes la camara se movera para mostrarnos algo importante.</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obtener la Espada Abanico, se activa la espada y el cambio de arma. La espada desaparece del escenario.</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Cada vez que golpeamos a un enemigo recuperamos 1-3 puntos de yang y el contador del modo Deva aumenta en 1.</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El yin se irá recuperando automáticamente a un ritmo aún no determinado.</a:t>
            </a:r>
            <a:endParaRPr sz="1400">
              <a:solidFill>
                <a:schemeClr val="accent1"/>
              </a:solidFill>
              <a:latin typeface="Source Code Pro Medium"/>
              <a:ea typeface="Source Code Pro Medium"/>
              <a:cs typeface="Source Code Pro Medium"/>
              <a:sym typeface="Source Code Pro Medium"/>
            </a:endParaRPr>
          </a:p>
          <a:p>
            <a:pPr indent="0" lvl="0" marL="457200" rtl="0" algn="l">
              <a:spcBef>
                <a:spcPts val="1600"/>
              </a:spcBef>
              <a:spcAft>
                <a:spcPts val="0"/>
              </a:spcAft>
              <a:buNone/>
            </a:pPr>
            <a:r>
              <a:t/>
            </a:r>
            <a:endParaRPr sz="1400">
              <a:solidFill>
                <a:srgbClr val="434343"/>
              </a:solidFill>
              <a:latin typeface="Source Code Pro Medium"/>
              <a:ea typeface="Source Code Pro Medium"/>
              <a:cs typeface="Source Code Pro Medium"/>
              <a:sym typeface="Source Code Pro Medium"/>
            </a:endParaRPr>
          </a:p>
          <a:p>
            <a:pPr indent="0" lvl="0" marL="457200" rtl="0" algn="l">
              <a:spcBef>
                <a:spcPts val="1600"/>
              </a:spcBef>
              <a:spcAft>
                <a:spcPts val="1600"/>
              </a:spcAft>
              <a:buNone/>
            </a:pPr>
            <a:r>
              <a:t/>
            </a:r>
            <a:endParaRPr sz="1400">
              <a:solidFill>
                <a:srgbClr val="434343"/>
              </a:solidFill>
              <a:latin typeface="Source Code Pro Medium"/>
              <a:ea typeface="Source Code Pro Medium"/>
              <a:cs typeface="Source Code Pro Medium"/>
              <a:sym typeface="Source Code Pro Medium"/>
            </a:endParaRPr>
          </a:p>
        </p:txBody>
      </p:sp>
      <p:sp>
        <p:nvSpPr>
          <p:cNvPr id="439" name="Google Shape;439;p53"/>
          <p:cNvSpPr txBox="1"/>
          <p:nvPr/>
        </p:nvSpPr>
        <p:spPr>
          <a:xfrm>
            <a:off x="905250" y="239250"/>
            <a:ext cx="3106800" cy="143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s" sz="1800" u="sng">
                <a:solidFill>
                  <a:schemeClr val="accent1"/>
                </a:solidFill>
                <a:latin typeface="Source Code Pro"/>
                <a:ea typeface="Source Code Pro"/>
                <a:cs typeface="Source Code Pro"/>
                <a:sym typeface="Source Code Pro"/>
              </a:rPr>
              <a:t>REGLAS DE PROGRESIÓN</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id="444" name="Google Shape;444;p54"/>
          <p:cNvPicPr preferRelativeResize="0"/>
          <p:nvPr/>
        </p:nvPicPr>
        <p:blipFill>
          <a:blip r:embed="rId3">
            <a:alphaModFix/>
          </a:blip>
          <a:stretch>
            <a:fillRect/>
          </a:stretch>
        </p:blipFill>
        <p:spPr>
          <a:xfrm>
            <a:off x="0" y="0"/>
            <a:ext cx="9144004" cy="5143500"/>
          </a:xfrm>
          <a:prstGeom prst="rect">
            <a:avLst/>
          </a:prstGeom>
          <a:noFill/>
          <a:ln>
            <a:noFill/>
          </a:ln>
        </p:spPr>
      </p:pic>
      <p:sp>
        <p:nvSpPr>
          <p:cNvPr id="445" name="Google Shape;445;p54"/>
          <p:cNvSpPr txBox="1"/>
          <p:nvPr>
            <p:ph idx="1" type="body"/>
          </p:nvPr>
        </p:nvSpPr>
        <p:spPr>
          <a:xfrm>
            <a:off x="627500" y="699150"/>
            <a:ext cx="7756500" cy="435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Source Code Pro Medium"/>
              <a:buChar char="●"/>
            </a:pPr>
            <a:r>
              <a:rPr lang="es" sz="1600">
                <a:solidFill>
                  <a:schemeClr val="accent1"/>
                </a:solidFill>
                <a:latin typeface="Source Code Pro Medium"/>
                <a:ea typeface="Source Code Pro Medium"/>
                <a:cs typeface="Source Code Pro Medium"/>
                <a:sym typeface="Source Code Pro Medium"/>
              </a:rPr>
              <a:t>A</a:t>
            </a:r>
            <a:r>
              <a:rPr lang="es" sz="1400">
                <a:solidFill>
                  <a:schemeClr val="accent1"/>
                </a:solidFill>
                <a:latin typeface="Source Code Pro Medium"/>
                <a:ea typeface="Source Code Pro Medium"/>
                <a:cs typeface="Source Code Pro Medium"/>
                <a:sym typeface="Source Code Pro Medium"/>
              </a:rPr>
              <a:t>l recibir daño de un enemigo perdemos entre 1 y 2 puntos de vida, dependiendo del enemigo.</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cambiar el modo de arma se abrirá/cerrará el abanico.</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interactuar con algunas puertas entrarás en ella y apareceras en la salida. Con otras simplemente las abrirás. Al interactuar con una puerta cerrada saltara un mensaje advirtiendo que falta una llave o hay que activar un mecanismo.</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Si derrotamos a un enemigo desaparecerá del escenario.</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Si rompemos una parte del escenario esta desaparece y deja un camino abierto. En algunos casos esto podría cerrar otras zonas.</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Si llegamos a un punto de control, aparecemos desde allí si morimos. Recuperamos toda nuestra vida (solo la primera vez que llegamos o si aparecemos allí). También se guarda automáticamente la partida.</a:t>
            </a:r>
            <a:endParaRPr sz="1400">
              <a:solidFill>
                <a:schemeClr val="accent1"/>
              </a:solidFill>
              <a:latin typeface="Source Code Pro Medium"/>
              <a:ea typeface="Source Code Pro Medium"/>
              <a:cs typeface="Source Code Pro Medium"/>
              <a:sym typeface="Source Code Pro Medium"/>
            </a:endParaRPr>
          </a:p>
          <a:p>
            <a:pPr indent="0" lvl="0" marL="457200" rtl="0" algn="l">
              <a:spcBef>
                <a:spcPts val="1600"/>
              </a:spcBef>
              <a:spcAft>
                <a:spcPts val="0"/>
              </a:spcAft>
              <a:buNone/>
            </a:pPr>
            <a:r>
              <a:t/>
            </a:r>
            <a:endParaRPr sz="1400">
              <a:solidFill>
                <a:schemeClr val="accent1"/>
              </a:solidFill>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id="450" name="Google Shape;450;p55"/>
          <p:cNvPicPr preferRelativeResize="0"/>
          <p:nvPr/>
        </p:nvPicPr>
        <p:blipFill>
          <a:blip r:embed="rId3">
            <a:alphaModFix/>
          </a:blip>
          <a:stretch>
            <a:fillRect/>
          </a:stretch>
        </p:blipFill>
        <p:spPr>
          <a:xfrm>
            <a:off x="0" y="0"/>
            <a:ext cx="9144004" cy="5143500"/>
          </a:xfrm>
          <a:prstGeom prst="rect">
            <a:avLst/>
          </a:prstGeom>
          <a:noFill/>
          <a:ln>
            <a:noFill/>
          </a:ln>
        </p:spPr>
      </p:pic>
      <p:sp>
        <p:nvSpPr>
          <p:cNvPr id="451" name="Google Shape;451;p55"/>
          <p:cNvSpPr txBox="1"/>
          <p:nvPr>
            <p:ph idx="1" type="body"/>
          </p:nvPr>
        </p:nvSpPr>
        <p:spPr>
          <a:xfrm>
            <a:off x="617225" y="703925"/>
            <a:ext cx="7756500" cy="4169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entrar en una sala de Boss no podremos salir hasta derrotarlo.</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recoger una tetera esta desaparece del mapa y se aumenta el contador de teteras.</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entrar en el </a:t>
            </a:r>
            <a:r>
              <a:rPr lang="es" sz="1400">
                <a:solidFill>
                  <a:schemeClr val="accent1"/>
                </a:solidFill>
                <a:latin typeface="Source Code Pro Medium"/>
                <a:ea typeface="Source Code Pro Medium"/>
                <a:cs typeface="Source Code Pro Medium"/>
                <a:sym typeface="Source Code Pro Medium"/>
              </a:rPr>
              <a:t>almacén</a:t>
            </a:r>
            <a:r>
              <a:rPr lang="es" sz="1400">
                <a:solidFill>
                  <a:schemeClr val="accent1"/>
                </a:solidFill>
                <a:latin typeface="Source Code Pro Medium"/>
                <a:ea typeface="Source Code Pro Medium"/>
                <a:cs typeface="Source Code Pro Medium"/>
                <a:sym typeface="Source Code Pro Medium"/>
              </a:rPr>
              <a:t> de la yakuza, no podremos volver </a:t>
            </a:r>
            <a:r>
              <a:rPr lang="es" sz="1400">
                <a:solidFill>
                  <a:schemeClr val="accent1"/>
                </a:solidFill>
                <a:latin typeface="Source Code Pro Medium"/>
                <a:ea typeface="Source Code Pro Medium"/>
                <a:cs typeface="Source Code Pro Medium"/>
                <a:sym typeface="Source Code Pro Medium"/>
              </a:rPr>
              <a:t>atrás</a:t>
            </a:r>
            <a:r>
              <a:rPr lang="es" sz="1400">
                <a:solidFill>
                  <a:schemeClr val="accent1"/>
                </a:solidFill>
                <a:latin typeface="Source Code Pro Medium"/>
                <a:ea typeface="Source Code Pro Medium"/>
                <a:cs typeface="Source Code Pro Medium"/>
                <a:sym typeface="Source Code Pro Medium"/>
              </a:rPr>
              <a:t>.</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aparecer en el mundo de los </a:t>
            </a:r>
            <a:r>
              <a:rPr lang="es" sz="1400">
                <a:solidFill>
                  <a:schemeClr val="accent1"/>
                </a:solidFill>
                <a:latin typeface="Source Code Pro Medium"/>
                <a:ea typeface="Source Code Pro Medium"/>
                <a:cs typeface="Source Code Pro Medium"/>
                <a:sym typeface="Source Code Pro Medium"/>
              </a:rPr>
              <a:t>espíritus</a:t>
            </a:r>
            <a:r>
              <a:rPr lang="es" sz="1400">
                <a:solidFill>
                  <a:schemeClr val="accent1"/>
                </a:solidFill>
                <a:latin typeface="Source Code Pro Medium"/>
                <a:ea typeface="Source Code Pro Medium"/>
                <a:cs typeface="Source Code Pro Medium"/>
                <a:sym typeface="Source Code Pro Medium"/>
              </a:rPr>
              <a:t> se activan el doble salto y el dash.</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interactuar con A’Dhub se </a:t>
            </a:r>
            <a:r>
              <a:rPr lang="es" sz="1400">
                <a:solidFill>
                  <a:schemeClr val="accent1"/>
                </a:solidFill>
                <a:latin typeface="Source Code Pro Medium"/>
                <a:ea typeface="Source Code Pro Medium"/>
                <a:cs typeface="Source Code Pro Medium"/>
                <a:sym typeface="Source Code Pro Medium"/>
              </a:rPr>
              <a:t>activará</a:t>
            </a:r>
            <a:r>
              <a:rPr lang="es" sz="1400">
                <a:solidFill>
                  <a:schemeClr val="accent1"/>
                </a:solidFill>
                <a:latin typeface="Source Code Pro Medium"/>
                <a:ea typeface="Source Code Pro Medium"/>
                <a:cs typeface="Source Code Pro Medium"/>
                <a:sym typeface="Source Code Pro Medium"/>
              </a:rPr>
              <a:t> la posibilidad de interactuar con los interruptores.</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haber interactuado con los dos interruptores se abre la Torre de los Muertos.</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Una vez dentro de la Torre no se puede salir y se activa la nube de oscuridad.</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salir de la Torre se desactiva la nube y se cierra la salida de la Torre.</a:t>
            </a:r>
            <a:endParaRPr sz="14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id="456" name="Google Shape;456;p56"/>
          <p:cNvPicPr preferRelativeResize="0"/>
          <p:nvPr/>
        </p:nvPicPr>
        <p:blipFill>
          <a:blip r:embed="rId3">
            <a:alphaModFix/>
          </a:blip>
          <a:stretch>
            <a:fillRect/>
          </a:stretch>
        </p:blipFill>
        <p:spPr>
          <a:xfrm>
            <a:off x="0" y="0"/>
            <a:ext cx="9144004" cy="5143500"/>
          </a:xfrm>
          <a:prstGeom prst="rect">
            <a:avLst/>
          </a:prstGeom>
          <a:noFill/>
          <a:ln>
            <a:noFill/>
          </a:ln>
        </p:spPr>
      </p:pic>
      <p:sp>
        <p:nvSpPr>
          <p:cNvPr id="457" name="Google Shape;457;p56"/>
          <p:cNvSpPr txBox="1"/>
          <p:nvPr>
            <p:ph idx="1" type="body"/>
          </p:nvPr>
        </p:nvSpPr>
        <p:spPr>
          <a:xfrm>
            <a:off x="730375" y="485075"/>
            <a:ext cx="7653600" cy="42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chemeClr val="accent1"/>
              </a:solidFill>
            </a:endParaRPr>
          </a:p>
          <a:p>
            <a:pPr indent="-317500" lvl="0" marL="457200" rtl="0" algn="just">
              <a:spcBef>
                <a:spcPts val="160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Si morimos saltara la </a:t>
            </a:r>
            <a:r>
              <a:rPr lang="es" sz="1400">
                <a:solidFill>
                  <a:schemeClr val="accent1"/>
                </a:solidFill>
                <a:latin typeface="Source Code Pro Medium"/>
                <a:ea typeface="Source Code Pro Medium"/>
                <a:cs typeface="Source Code Pro Medium"/>
                <a:sym typeface="Source Code Pro Medium"/>
              </a:rPr>
              <a:t>animación</a:t>
            </a:r>
            <a:r>
              <a:rPr lang="es" sz="1400">
                <a:solidFill>
                  <a:schemeClr val="accent1"/>
                </a:solidFill>
                <a:latin typeface="Source Code Pro Medium"/>
                <a:ea typeface="Source Code Pro Medium"/>
                <a:cs typeface="Source Code Pro Medium"/>
                <a:sym typeface="Source Code Pro Medium"/>
              </a:rPr>
              <a:t> de </a:t>
            </a:r>
            <a:r>
              <a:rPr lang="es" sz="1400">
                <a:solidFill>
                  <a:schemeClr val="accent1"/>
                </a:solidFill>
                <a:latin typeface="Source Code Pro Medium"/>
                <a:ea typeface="Source Code Pro Medium"/>
                <a:cs typeface="Source Code Pro Medium"/>
                <a:sym typeface="Source Code Pro Medium"/>
              </a:rPr>
              <a:t>reencarnación</a:t>
            </a:r>
            <a:r>
              <a:rPr lang="es" sz="1400">
                <a:solidFill>
                  <a:schemeClr val="accent1"/>
                </a:solidFill>
                <a:latin typeface="Source Code Pro Medium"/>
                <a:ea typeface="Source Code Pro Medium"/>
                <a:cs typeface="Source Code Pro Medium"/>
                <a:sym typeface="Source Code Pro Medium"/>
              </a:rPr>
              <a:t> y </a:t>
            </a:r>
            <a:r>
              <a:rPr lang="es" sz="1400">
                <a:solidFill>
                  <a:schemeClr val="accent1"/>
                </a:solidFill>
                <a:latin typeface="Source Code Pro Medium"/>
                <a:ea typeface="Source Code Pro Medium"/>
                <a:cs typeface="Source Code Pro Medium"/>
                <a:sym typeface="Source Code Pro Medium"/>
              </a:rPr>
              <a:t>reaparecerá</a:t>
            </a:r>
            <a:r>
              <a:rPr lang="es" sz="1400">
                <a:solidFill>
                  <a:schemeClr val="accent1"/>
                </a:solidFill>
                <a:latin typeface="Source Code Pro Medium"/>
                <a:ea typeface="Source Code Pro Medium"/>
                <a:cs typeface="Source Code Pro Medium"/>
                <a:sym typeface="Source Code Pro Medium"/>
              </a:rPr>
              <a:t> en el </a:t>
            </a:r>
            <a:r>
              <a:rPr lang="es" sz="1400">
                <a:solidFill>
                  <a:schemeClr val="accent1"/>
                </a:solidFill>
                <a:latin typeface="Source Code Pro Medium"/>
                <a:ea typeface="Source Code Pro Medium"/>
                <a:cs typeface="Source Code Pro Medium"/>
                <a:sym typeface="Source Code Pro Medium"/>
              </a:rPr>
              <a:t>último</a:t>
            </a:r>
            <a:r>
              <a:rPr lang="es" sz="1400">
                <a:solidFill>
                  <a:schemeClr val="accent1"/>
                </a:solidFill>
                <a:latin typeface="Source Code Pro Medium"/>
                <a:ea typeface="Source Code Pro Medium"/>
                <a:cs typeface="Source Code Pro Medium"/>
                <a:sym typeface="Source Code Pro Medium"/>
              </a:rPr>
              <a:t> punto de control, con las </a:t>
            </a:r>
            <a:r>
              <a:rPr lang="es" sz="1400">
                <a:solidFill>
                  <a:schemeClr val="accent1"/>
                </a:solidFill>
                <a:latin typeface="Source Code Pro Medium"/>
                <a:ea typeface="Source Code Pro Medium"/>
                <a:cs typeface="Source Code Pro Medium"/>
                <a:sym typeface="Source Code Pro Medium"/>
              </a:rPr>
              <a:t>energías yin y </a:t>
            </a:r>
            <a:r>
              <a:rPr lang="es" sz="1400">
                <a:solidFill>
                  <a:schemeClr val="accent1"/>
                </a:solidFill>
                <a:latin typeface="Source Code Pro Medium"/>
                <a:ea typeface="Source Code Pro Medium"/>
                <a:cs typeface="Source Code Pro Medium"/>
                <a:sym typeface="Source Code Pro Medium"/>
              </a:rPr>
              <a:t>yang a 0, el modo Deva a 0 y la vida al </a:t>
            </a:r>
            <a:r>
              <a:rPr lang="es" sz="1400">
                <a:solidFill>
                  <a:schemeClr val="accent1"/>
                </a:solidFill>
                <a:latin typeface="Source Code Pro Medium"/>
                <a:ea typeface="Source Code Pro Medium"/>
                <a:cs typeface="Source Code Pro Medium"/>
                <a:sym typeface="Source Code Pro Medium"/>
              </a:rPr>
              <a:t>máximo</a:t>
            </a:r>
            <a:r>
              <a:rPr lang="es" sz="1400">
                <a:solidFill>
                  <a:schemeClr val="accent1"/>
                </a:solidFill>
                <a:latin typeface="Source Code Pro Medium"/>
                <a:ea typeface="Source Code Pro Medium"/>
                <a:cs typeface="Source Code Pro Medium"/>
                <a:sym typeface="Source Code Pro Medium"/>
              </a:rPr>
              <a:t>. La espada </a:t>
            </a:r>
            <a:r>
              <a:rPr lang="es" sz="1400">
                <a:solidFill>
                  <a:schemeClr val="accent1"/>
                </a:solidFill>
                <a:latin typeface="Source Code Pro Medium"/>
                <a:ea typeface="Source Code Pro Medium"/>
                <a:cs typeface="Source Code Pro Medium"/>
                <a:sym typeface="Source Code Pro Medium"/>
              </a:rPr>
              <a:t>estará</a:t>
            </a:r>
            <a:r>
              <a:rPr lang="es" sz="1400">
                <a:solidFill>
                  <a:schemeClr val="accent1"/>
                </a:solidFill>
                <a:latin typeface="Source Code Pro Medium"/>
                <a:ea typeface="Source Code Pro Medium"/>
                <a:cs typeface="Source Code Pro Medium"/>
                <a:sym typeface="Source Code Pro Medium"/>
              </a:rPr>
              <a:t> en el </a:t>
            </a:r>
            <a:r>
              <a:rPr lang="es" sz="1400">
                <a:solidFill>
                  <a:schemeClr val="accent1"/>
                </a:solidFill>
                <a:latin typeface="Source Code Pro Medium"/>
                <a:ea typeface="Source Code Pro Medium"/>
                <a:cs typeface="Source Code Pro Medium"/>
                <a:sym typeface="Source Code Pro Medium"/>
              </a:rPr>
              <a:t>último</a:t>
            </a:r>
            <a:r>
              <a:rPr lang="es" sz="1400">
                <a:solidFill>
                  <a:schemeClr val="accent1"/>
                </a:solidFill>
                <a:latin typeface="Source Code Pro Medium"/>
                <a:ea typeface="Source Code Pro Medium"/>
                <a:cs typeface="Source Code Pro Medium"/>
                <a:sym typeface="Source Code Pro Medium"/>
              </a:rPr>
              <a:t> modo que usamos antes de morir.</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Para finalizar un nivel hay que interactuar con una Piedra Chintamani. Al hacerlo se </a:t>
            </a:r>
            <a:r>
              <a:rPr lang="es" sz="1400">
                <a:solidFill>
                  <a:schemeClr val="accent1"/>
                </a:solidFill>
                <a:latin typeface="Source Code Pro Medium"/>
                <a:ea typeface="Source Code Pro Medium"/>
                <a:cs typeface="Source Code Pro Medium"/>
                <a:sym typeface="Source Code Pro Medium"/>
              </a:rPr>
              <a:t>mostrará</a:t>
            </a:r>
            <a:r>
              <a:rPr lang="es" sz="1400">
                <a:solidFill>
                  <a:schemeClr val="accent1"/>
                </a:solidFill>
                <a:latin typeface="Source Code Pro Medium"/>
                <a:ea typeface="Source Code Pro Medium"/>
                <a:cs typeface="Source Code Pro Medium"/>
                <a:sym typeface="Source Code Pro Medium"/>
              </a:rPr>
              <a:t> el recuerdo del nivel. Al finalizar este recuerdo se </a:t>
            </a:r>
            <a:r>
              <a:rPr lang="es" sz="1400">
                <a:solidFill>
                  <a:schemeClr val="accent1"/>
                </a:solidFill>
                <a:latin typeface="Source Code Pro Medium"/>
                <a:ea typeface="Source Code Pro Medium"/>
                <a:cs typeface="Source Code Pro Medium"/>
                <a:sym typeface="Source Code Pro Medium"/>
              </a:rPr>
              <a:t>activará</a:t>
            </a:r>
            <a:r>
              <a:rPr lang="es" sz="1400">
                <a:solidFill>
                  <a:schemeClr val="accent1"/>
                </a:solidFill>
                <a:latin typeface="Source Code Pro Medium"/>
                <a:ea typeface="Source Code Pro Medium"/>
                <a:cs typeface="Source Code Pro Medium"/>
                <a:sym typeface="Source Code Pro Medium"/>
              </a:rPr>
              <a:t> la </a:t>
            </a:r>
            <a:r>
              <a:rPr lang="es" sz="1400">
                <a:solidFill>
                  <a:schemeClr val="accent1"/>
                </a:solidFill>
                <a:latin typeface="Source Code Pro Medium"/>
                <a:ea typeface="Source Code Pro Medium"/>
                <a:cs typeface="Source Code Pro Medium"/>
                <a:sym typeface="Source Code Pro Medium"/>
              </a:rPr>
              <a:t>animación</a:t>
            </a:r>
            <a:r>
              <a:rPr lang="es" sz="1400">
                <a:solidFill>
                  <a:schemeClr val="accent1"/>
                </a:solidFill>
                <a:latin typeface="Source Code Pro Medium"/>
                <a:ea typeface="Source Code Pro Medium"/>
                <a:cs typeface="Source Code Pro Medium"/>
                <a:sym typeface="Source Code Pro Medium"/>
              </a:rPr>
              <a:t> de muerte seguida de la de reencarnación. Al aparecer en el </a:t>
            </a:r>
            <a:r>
              <a:rPr lang="es" sz="1400">
                <a:solidFill>
                  <a:schemeClr val="accent1"/>
                </a:solidFill>
                <a:latin typeface="Source Code Pro Medium"/>
                <a:ea typeface="Source Code Pro Medium"/>
                <a:cs typeface="Source Code Pro Medium"/>
                <a:sym typeface="Source Code Pro Medium"/>
              </a:rPr>
              <a:t>próximo</a:t>
            </a:r>
            <a:r>
              <a:rPr lang="es" sz="1400">
                <a:solidFill>
                  <a:schemeClr val="accent1"/>
                </a:solidFill>
                <a:latin typeface="Source Code Pro Medium"/>
                <a:ea typeface="Source Code Pro Medium"/>
                <a:cs typeface="Source Code Pro Medium"/>
                <a:sym typeface="Source Code Pro Medium"/>
              </a:rPr>
              <a:t> nivel cambiara el punto de control. Sam se levantara con las misma </a:t>
            </a:r>
            <a:r>
              <a:rPr lang="es" sz="1400">
                <a:solidFill>
                  <a:schemeClr val="accent1"/>
                </a:solidFill>
                <a:latin typeface="Source Code Pro Medium"/>
                <a:ea typeface="Source Code Pro Medium"/>
                <a:cs typeface="Source Code Pro Medium"/>
                <a:sym typeface="Source Code Pro Medium"/>
              </a:rPr>
              <a:t>energía</a:t>
            </a:r>
            <a:r>
              <a:rPr lang="es" sz="1400">
                <a:solidFill>
                  <a:schemeClr val="accent1"/>
                </a:solidFill>
                <a:latin typeface="Source Code Pro Medium"/>
                <a:ea typeface="Source Code Pro Medium"/>
                <a:cs typeface="Source Code Pro Medium"/>
                <a:sym typeface="Source Code Pro Medium"/>
              </a:rPr>
              <a:t> yang y 100 de yin. La vida </a:t>
            </a:r>
            <a:r>
              <a:rPr lang="es" sz="1400">
                <a:solidFill>
                  <a:schemeClr val="accent1"/>
                </a:solidFill>
                <a:latin typeface="Source Code Pro Medium"/>
                <a:ea typeface="Source Code Pro Medium"/>
                <a:cs typeface="Source Code Pro Medium"/>
                <a:sym typeface="Source Code Pro Medium"/>
              </a:rPr>
              <a:t>máxima</a:t>
            </a:r>
            <a:r>
              <a:rPr lang="es" sz="1400">
                <a:solidFill>
                  <a:schemeClr val="accent1"/>
                </a:solidFill>
                <a:latin typeface="Source Code Pro Medium"/>
                <a:ea typeface="Source Code Pro Medium"/>
                <a:cs typeface="Source Code Pro Medium"/>
                <a:sym typeface="Source Code Pro Medium"/>
              </a:rPr>
              <a:t> de Sam </a:t>
            </a:r>
            <a:r>
              <a:rPr lang="es" sz="1400">
                <a:solidFill>
                  <a:schemeClr val="accent1"/>
                </a:solidFill>
                <a:latin typeface="Source Code Pro Medium"/>
                <a:ea typeface="Source Code Pro Medium"/>
                <a:cs typeface="Source Code Pro Medium"/>
                <a:sym typeface="Source Code Pro Medium"/>
              </a:rPr>
              <a:t>aumenta</a:t>
            </a:r>
            <a:r>
              <a:rPr lang="es" sz="1400">
                <a:solidFill>
                  <a:schemeClr val="accent1"/>
                </a:solidFill>
                <a:latin typeface="Source Code Pro Medium"/>
                <a:ea typeface="Source Code Pro Medium"/>
                <a:cs typeface="Source Code Pro Medium"/>
                <a:sym typeface="Source Code Pro Medium"/>
              </a:rPr>
              <a:t> en uno y estará al </a:t>
            </a:r>
            <a:r>
              <a:rPr lang="es" sz="1400">
                <a:solidFill>
                  <a:schemeClr val="accent1"/>
                </a:solidFill>
                <a:latin typeface="Source Code Pro Medium"/>
                <a:ea typeface="Source Code Pro Medium"/>
                <a:cs typeface="Source Code Pro Medium"/>
                <a:sym typeface="Source Code Pro Medium"/>
              </a:rPr>
              <a:t>máximo</a:t>
            </a:r>
            <a:r>
              <a:rPr lang="es" sz="1400">
                <a:solidFill>
                  <a:schemeClr val="accent1"/>
                </a:solidFill>
                <a:latin typeface="Source Code Pro Medium"/>
                <a:ea typeface="Source Code Pro Medium"/>
                <a:cs typeface="Source Code Pro Medium"/>
                <a:sym typeface="Source Code Pro Medium"/>
              </a:rPr>
              <a:t>. </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Al hacer la </a:t>
            </a:r>
            <a:r>
              <a:rPr lang="es" sz="1400">
                <a:solidFill>
                  <a:schemeClr val="accent1"/>
                </a:solidFill>
                <a:latin typeface="Source Code Pro Medium"/>
                <a:ea typeface="Source Code Pro Medium"/>
                <a:cs typeface="Source Code Pro Medium"/>
                <a:sym typeface="Source Code Pro Medium"/>
              </a:rPr>
              <a:t>elección</a:t>
            </a:r>
            <a:r>
              <a:rPr lang="es" sz="1400">
                <a:solidFill>
                  <a:schemeClr val="accent1"/>
                </a:solidFill>
                <a:latin typeface="Source Code Pro Medium"/>
                <a:ea typeface="Source Code Pro Medium"/>
                <a:cs typeface="Source Code Pro Medium"/>
                <a:sym typeface="Source Code Pro Medium"/>
              </a:rPr>
              <a:t> final se </a:t>
            </a:r>
            <a:r>
              <a:rPr lang="es" sz="1400">
                <a:solidFill>
                  <a:schemeClr val="accent1"/>
                </a:solidFill>
                <a:latin typeface="Source Code Pro Medium"/>
                <a:ea typeface="Source Code Pro Medium"/>
                <a:cs typeface="Source Code Pro Medium"/>
                <a:sym typeface="Source Code Pro Medium"/>
              </a:rPr>
              <a:t>mostrarán</a:t>
            </a:r>
            <a:r>
              <a:rPr lang="es" sz="1400">
                <a:solidFill>
                  <a:schemeClr val="accent1"/>
                </a:solidFill>
                <a:latin typeface="Source Code Pro Medium"/>
                <a:ea typeface="Source Code Pro Medium"/>
                <a:cs typeface="Source Code Pro Medium"/>
                <a:sym typeface="Source Code Pro Medium"/>
              </a:rPr>
              <a:t> las </a:t>
            </a:r>
            <a:r>
              <a:rPr lang="es" sz="1400">
                <a:solidFill>
                  <a:schemeClr val="accent1"/>
                </a:solidFill>
                <a:latin typeface="Source Code Pro Medium"/>
                <a:ea typeface="Source Code Pro Medium"/>
                <a:cs typeface="Source Code Pro Medium"/>
                <a:sym typeface="Source Code Pro Medium"/>
              </a:rPr>
              <a:t>cinemáticas</a:t>
            </a:r>
            <a:r>
              <a:rPr lang="es" sz="1400">
                <a:solidFill>
                  <a:schemeClr val="accent1"/>
                </a:solidFill>
                <a:latin typeface="Source Code Pro Medium"/>
                <a:ea typeface="Source Code Pro Medium"/>
                <a:cs typeface="Source Code Pro Medium"/>
                <a:sym typeface="Source Code Pro Medium"/>
              </a:rPr>
              <a:t> correspondientes, </a:t>
            </a:r>
            <a:r>
              <a:rPr lang="es" sz="1400">
                <a:solidFill>
                  <a:schemeClr val="accent1"/>
                </a:solidFill>
                <a:latin typeface="Source Code Pro Medium"/>
                <a:ea typeface="Source Code Pro Medium"/>
                <a:cs typeface="Source Code Pro Medium"/>
                <a:sym typeface="Source Code Pro Medium"/>
              </a:rPr>
              <a:t>saldrán</a:t>
            </a:r>
            <a:r>
              <a:rPr lang="es" sz="1400">
                <a:solidFill>
                  <a:schemeClr val="accent1"/>
                </a:solidFill>
                <a:latin typeface="Source Code Pro Medium"/>
                <a:ea typeface="Source Code Pro Medium"/>
                <a:cs typeface="Source Code Pro Medium"/>
                <a:sym typeface="Source Code Pro Medium"/>
              </a:rPr>
              <a:t> los </a:t>
            </a:r>
            <a:r>
              <a:rPr lang="es" sz="1400">
                <a:solidFill>
                  <a:schemeClr val="accent1"/>
                </a:solidFill>
                <a:latin typeface="Source Code Pro Medium"/>
                <a:ea typeface="Source Code Pro Medium"/>
                <a:cs typeface="Source Code Pro Medium"/>
                <a:sym typeface="Source Code Pro Medium"/>
              </a:rPr>
              <a:t>créditos y terminará el juego</a:t>
            </a:r>
            <a:r>
              <a:rPr lang="es" sz="1400">
                <a:solidFill>
                  <a:schemeClr val="accent1"/>
                </a:solidFill>
                <a:latin typeface="Source Code Pro Medium"/>
                <a:ea typeface="Source Code Pro Medium"/>
                <a:cs typeface="Source Code Pro Medium"/>
                <a:sym typeface="Source Code Pro Medium"/>
              </a:rPr>
              <a:t>. Al terminar el juego volvemos al </a:t>
            </a:r>
            <a:r>
              <a:rPr lang="es" sz="1400">
                <a:solidFill>
                  <a:schemeClr val="accent1"/>
                </a:solidFill>
                <a:latin typeface="Source Code Pro Medium"/>
                <a:ea typeface="Source Code Pro Medium"/>
                <a:cs typeface="Source Code Pro Medium"/>
                <a:sym typeface="Source Code Pro Medium"/>
              </a:rPr>
              <a:t>menú</a:t>
            </a:r>
            <a:r>
              <a:rPr lang="es" sz="1400">
                <a:solidFill>
                  <a:schemeClr val="accent1"/>
                </a:solidFill>
                <a:latin typeface="Source Code Pro Medium"/>
                <a:ea typeface="Source Code Pro Medium"/>
                <a:cs typeface="Source Code Pro Medium"/>
                <a:sym typeface="Source Code Pro Medium"/>
              </a:rPr>
              <a:t> principal.</a:t>
            </a:r>
            <a:endParaRPr sz="1400">
              <a:solidFill>
                <a:schemeClr val="accent1"/>
              </a:solidFill>
              <a:latin typeface="Source Code Pro Medium"/>
              <a:ea typeface="Source Code Pro Medium"/>
              <a:cs typeface="Source Code Pro Medium"/>
              <a:sym typeface="Source Code Pro Medium"/>
            </a:endParaRPr>
          </a:p>
        </p:txBody>
      </p:sp>
      <p:sp>
        <p:nvSpPr>
          <p:cNvPr id="458" name="Google Shape;458;p56"/>
          <p:cNvSpPr txBox="1"/>
          <p:nvPr/>
        </p:nvSpPr>
        <p:spPr>
          <a:xfrm>
            <a:off x="907175" y="-611100"/>
            <a:ext cx="32712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s" sz="1800" u="sng">
                <a:solidFill>
                  <a:schemeClr val="accent1"/>
                </a:solidFill>
                <a:latin typeface="Source Code Pro"/>
                <a:ea typeface="Source Code Pro"/>
                <a:cs typeface="Source Code Pro"/>
                <a:sym typeface="Source Code Pro"/>
              </a:rPr>
              <a:t>REGLAS DE FINALIZACIÓN</a:t>
            </a:r>
            <a:endParaRPr sz="1800" u="sng"/>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Google Shape;463;p57"/>
          <p:cNvPicPr preferRelativeResize="0"/>
          <p:nvPr/>
        </p:nvPicPr>
        <p:blipFill>
          <a:blip r:embed="rId3">
            <a:alphaModFix/>
          </a:blip>
          <a:stretch>
            <a:fillRect/>
          </a:stretch>
        </p:blipFill>
        <p:spPr>
          <a:xfrm>
            <a:off x="0" y="0"/>
            <a:ext cx="9144004" cy="5143500"/>
          </a:xfrm>
          <a:prstGeom prst="rect">
            <a:avLst/>
          </a:prstGeom>
          <a:noFill/>
          <a:ln>
            <a:noFill/>
          </a:ln>
        </p:spPr>
      </p:pic>
      <p:sp>
        <p:nvSpPr>
          <p:cNvPr id="464" name="Google Shape;464;p57"/>
          <p:cNvSpPr txBox="1"/>
          <p:nvPr>
            <p:ph idx="1" type="body"/>
          </p:nvPr>
        </p:nvSpPr>
        <p:spPr>
          <a:xfrm>
            <a:off x="750950" y="530950"/>
            <a:ext cx="7632900" cy="41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chemeClr val="accent1"/>
              </a:solidFill>
            </a:endParaRPr>
          </a:p>
          <a:p>
            <a:pPr indent="-317500" lvl="0" marL="457200" rtl="0" algn="l">
              <a:spcBef>
                <a:spcPts val="1600"/>
              </a:spcBef>
              <a:spcAft>
                <a:spcPts val="0"/>
              </a:spcAft>
              <a:buClr>
                <a:schemeClr val="accent1"/>
              </a:buClr>
              <a:buSzPts val="1400"/>
              <a:buChar char="●"/>
            </a:pPr>
            <a:r>
              <a:rPr lang="es" sz="1400">
                <a:solidFill>
                  <a:schemeClr val="accent1"/>
                </a:solidFill>
              </a:rPr>
              <a:t>Si cargas la partida apareces en el </a:t>
            </a:r>
            <a:r>
              <a:rPr lang="es" sz="1400">
                <a:solidFill>
                  <a:schemeClr val="accent1"/>
                </a:solidFill>
              </a:rPr>
              <a:t>último</a:t>
            </a:r>
            <a:r>
              <a:rPr lang="es" sz="1400">
                <a:solidFill>
                  <a:schemeClr val="accent1"/>
                </a:solidFill>
              </a:rPr>
              <a:t> punto de control, con la misma </a:t>
            </a:r>
            <a:r>
              <a:rPr lang="es" sz="1400">
                <a:solidFill>
                  <a:schemeClr val="accent1"/>
                </a:solidFill>
              </a:rPr>
              <a:t>energía</a:t>
            </a:r>
            <a:r>
              <a:rPr lang="es" sz="1400">
                <a:solidFill>
                  <a:schemeClr val="accent1"/>
                </a:solidFill>
              </a:rPr>
              <a:t> yang y el mismo contador de modo Deva del </a:t>
            </a:r>
            <a:r>
              <a:rPr lang="es" sz="1400">
                <a:solidFill>
                  <a:schemeClr val="accent1"/>
                </a:solidFill>
              </a:rPr>
              <a:t>último</a:t>
            </a:r>
            <a:r>
              <a:rPr lang="es" sz="1400">
                <a:solidFill>
                  <a:schemeClr val="accent1"/>
                </a:solidFill>
              </a:rPr>
              <a:t> autoguardado.</a:t>
            </a:r>
            <a:endParaRPr sz="1400">
              <a:solidFill>
                <a:schemeClr val="accent1"/>
              </a:solidFill>
            </a:endParaRPr>
          </a:p>
          <a:p>
            <a:pPr indent="-317500" lvl="0" marL="457200" rtl="0" algn="l">
              <a:spcBef>
                <a:spcPts val="0"/>
              </a:spcBef>
              <a:spcAft>
                <a:spcPts val="0"/>
              </a:spcAft>
              <a:buClr>
                <a:schemeClr val="accent1"/>
              </a:buClr>
              <a:buSzPts val="1400"/>
              <a:buChar char="●"/>
            </a:pPr>
            <a:r>
              <a:rPr lang="es" sz="1400">
                <a:solidFill>
                  <a:schemeClr val="accent1"/>
                </a:solidFill>
              </a:rPr>
              <a:t>La partida se guarda </a:t>
            </a:r>
            <a:r>
              <a:rPr lang="es" sz="1400">
                <a:solidFill>
                  <a:schemeClr val="accent1"/>
                </a:solidFill>
              </a:rPr>
              <a:t>automáticamente</a:t>
            </a:r>
            <a:r>
              <a:rPr lang="es" sz="1400">
                <a:solidFill>
                  <a:schemeClr val="accent1"/>
                </a:solidFill>
              </a:rPr>
              <a:t> cada cierto tiempo.</a:t>
            </a:r>
            <a:endParaRPr sz="1400">
              <a:solidFill>
                <a:schemeClr val="accent1"/>
              </a:solidFill>
            </a:endParaRPr>
          </a:p>
          <a:p>
            <a:pPr indent="-317500" lvl="0" marL="457200" rtl="0" algn="l">
              <a:spcBef>
                <a:spcPts val="0"/>
              </a:spcBef>
              <a:spcAft>
                <a:spcPts val="0"/>
              </a:spcAft>
              <a:buClr>
                <a:schemeClr val="accent1"/>
              </a:buClr>
              <a:buSzPts val="1400"/>
              <a:buFont typeface="Source Code Pro Medium"/>
              <a:buChar char="●"/>
            </a:pPr>
            <a:r>
              <a:rPr b="1" lang="es" sz="1400">
                <a:solidFill>
                  <a:schemeClr val="accent1"/>
                </a:solidFill>
              </a:rPr>
              <a:t>ATAQUE NORMAL(ESPADA):</a:t>
            </a:r>
            <a:r>
              <a:rPr lang="es" sz="1400">
                <a:solidFill>
                  <a:schemeClr val="accent1"/>
                </a:solidFill>
                <a:latin typeface="Source Code Pro Medium"/>
                <a:ea typeface="Source Code Pro Medium"/>
                <a:cs typeface="Source Code Pro Medium"/>
                <a:sym typeface="Source Code Pro Medium"/>
              </a:rPr>
              <a:t> Consume 30 puntos yin. Puede destruir ciertas paredes. Hace 10 de daño.</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b="1" lang="es" sz="1400">
                <a:solidFill>
                  <a:schemeClr val="accent1"/>
                </a:solidFill>
              </a:rPr>
              <a:t>ATAQUE NORMAL(ABANICO):</a:t>
            </a:r>
            <a:r>
              <a:rPr lang="es" sz="1400">
                <a:solidFill>
                  <a:schemeClr val="accent1"/>
                </a:solidFill>
                <a:latin typeface="Source Code Pro Medium"/>
                <a:ea typeface="Source Code Pro Medium"/>
                <a:cs typeface="Source Code Pro Medium"/>
                <a:sym typeface="Source Code Pro Medium"/>
              </a:rPr>
              <a:t> Consume 20 puntos yin. Empuja a los enemigos. No hace daño.</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b="1" lang="es" sz="1400">
                <a:solidFill>
                  <a:schemeClr val="accent1"/>
                </a:solidFill>
              </a:rPr>
              <a:t>ATAQUE FUERTE(ESPADA):</a:t>
            </a:r>
            <a:r>
              <a:rPr lang="es" sz="1400">
                <a:solidFill>
                  <a:schemeClr val="accent1"/>
                </a:solidFill>
                <a:latin typeface="Source Code Pro Medium"/>
                <a:ea typeface="Source Code Pro Medium"/>
                <a:cs typeface="Source Code Pro Medium"/>
                <a:sym typeface="Source Code Pro Medium"/>
              </a:rPr>
              <a:t> Consume 50 puntos yin. Puede destruir ciertas paredes. Hace 30 de daño.</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b="1" lang="es" sz="1400">
                <a:solidFill>
                  <a:schemeClr val="accent1"/>
                </a:solidFill>
              </a:rPr>
              <a:t>ATAQUE FUERTE(ABANICO):</a:t>
            </a:r>
            <a:r>
              <a:rPr lang="es" sz="1400">
                <a:solidFill>
                  <a:schemeClr val="accent1"/>
                </a:solidFill>
                <a:latin typeface="Source Code Pro Medium"/>
                <a:ea typeface="Source Code Pro Medium"/>
                <a:cs typeface="Source Code Pro Medium"/>
                <a:sym typeface="Source Code Pro Medium"/>
              </a:rPr>
              <a:t> Consume 70 puntos yin. Puede destruir ciertas paredes. Empuja poco a los enemigos. Hace 40 de daño.</a:t>
            </a:r>
            <a:endParaRPr sz="1400">
              <a:solidFill>
                <a:schemeClr val="accent1"/>
              </a:solidFill>
              <a:latin typeface="Source Code Pro Medium"/>
              <a:ea typeface="Source Code Pro Medium"/>
              <a:cs typeface="Source Code Pro Medium"/>
              <a:sym typeface="Source Code Pro Medium"/>
            </a:endParaRPr>
          </a:p>
          <a:p>
            <a:pPr indent="-317500" lvl="0" marL="457200" rtl="0" algn="l">
              <a:spcBef>
                <a:spcPts val="0"/>
              </a:spcBef>
              <a:spcAft>
                <a:spcPts val="0"/>
              </a:spcAft>
              <a:buClr>
                <a:schemeClr val="accent1"/>
              </a:buClr>
              <a:buSzPts val="1400"/>
              <a:buFont typeface="Source Code Pro Medium"/>
              <a:buChar char="●"/>
            </a:pPr>
            <a:r>
              <a:rPr b="1" lang="es" sz="1400">
                <a:solidFill>
                  <a:schemeClr val="accent1"/>
                </a:solidFill>
              </a:rPr>
              <a:t>EMBESTIDA(ESPADA):</a:t>
            </a:r>
            <a:r>
              <a:rPr lang="es" sz="1400">
                <a:solidFill>
                  <a:schemeClr val="accent1"/>
                </a:solidFill>
                <a:latin typeface="Source Code Pro Medium"/>
                <a:ea typeface="Source Code Pro Medium"/>
                <a:cs typeface="Source Code Pro Medium"/>
                <a:sym typeface="Source Code Pro Medium"/>
              </a:rPr>
              <a:t> Consume 50 puntos de yin. Atraviesa enemigos. Hace 20 de daño.</a:t>
            </a:r>
            <a:endParaRPr sz="1400">
              <a:solidFill>
                <a:schemeClr val="accent1"/>
              </a:solidFill>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sp>
        <p:nvSpPr>
          <p:cNvPr id="465" name="Google Shape;465;p57"/>
          <p:cNvSpPr txBox="1"/>
          <p:nvPr/>
        </p:nvSpPr>
        <p:spPr>
          <a:xfrm>
            <a:off x="952500" y="737225"/>
            <a:ext cx="3127200" cy="368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s" sz="1800" u="sng">
                <a:solidFill>
                  <a:schemeClr val="accent1"/>
                </a:solidFill>
                <a:latin typeface="Source Code Pro"/>
                <a:ea typeface="Source Code Pro"/>
                <a:cs typeface="Source Code Pro"/>
                <a:sym typeface="Source Code Pro"/>
              </a:rPr>
              <a:t>REGLAS CONSTITUTIVAS</a:t>
            </a:r>
            <a:endParaRPr b="1" sz="1800" u="sng"/>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pic>
        <p:nvPicPr>
          <p:cNvPr id="470" name="Google Shape;470;p58"/>
          <p:cNvPicPr preferRelativeResize="0"/>
          <p:nvPr/>
        </p:nvPicPr>
        <p:blipFill>
          <a:blip r:embed="rId4">
            <a:alphaModFix/>
          </a:blip>
          <a:stretch>
            <a:fillRect/>
          </a:stretch>
        </p:blipFill>
        <p:spPr>
          <a:xfrm>
            <a:off x="0" y="0"/>
            <a:ext cx="9144004" cy="5143500"/>
          </a:xfrm>
          <a:prstGeom prst="rect">
            <a:avLst/>
          </a:prstGeom>
          <a:noFill/>
          <a:ln>
            <a:noFill/>
          </a:ln>
        </p:spPr>
      </p:pic>
      <p:sp>
        <p:nvSpPr>
          <p:cNvPr id="471" name="Google Shape;471;p58"/>
          <p:cNvSpPr txBox="1"/>
          <p:nvPr>
            <p:ph idx="1" type="body"/>
          </p:nvPr>
        </p:nvSpPr>
        <p:spPr>
          <a:xfrm>
            <a:off x="740675" y="724500"/>
            <a:ext cx="7643100" cy="41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u="sng">
                <a:solidFill>
                  <a:schemeClr val="accent1"/>
                </a:solidFill>
              </a:rPr>
              <a:t>REGLAS </a:t>
            </a:r>
            <a:r>
              <a:rPr b="1" lang="es" u="sng">
                <a:solidFill>
                  <a:schemeClr val="accent1"/>
                </a:solidFill>
              </a:rPr>
              <a:t>IMPLÍCITAS</a:t>
            </a:r>
            <a:endParaRPr b="1" u="sng">
              <a:solidFill>
                <a:schemeClr val="accent1"/>
              </a:solidFill>
            </a:endParaRPr>
          </a:p>
          <a:p>
            <a:pPr indent="-342900" lvl="0" marL="457200" rtl="0" algn="l">
              <a:spcBef>
                <a:spcPts val="1600"/>
              </a:spcBef>
              <a:spcAft>
                <a:spcPts val="0"/>
              </a:spcAft>
              <a:buClr>
                <a:schemeClr val="accent1"/>
              </a:buClr>
              <a:buSzPts val="1800"/>
              <a:buFont typeface="Source Code Pro Medium"/>
              <a:buChar char="●"/>
            </a:pPr>
            <a:r>
              <a:rPr lang="es">
                <a:solidFill>
                  <a:schemeClr val="accent1"/>
                </a:solidFill>
                <a:latin typeface="Source Code Pro Medium"/>
                <a:ea typeface="Source Code Pro Medium"/>
                <a:cs typeface="Source Code Pro Medium"/>
                <a:sym typeface="Source Code Pro Medium"/>
              </a:rPr>
              <a:t>Si nuestra vida llega a 0 morimos.</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lang="es">
                <a:solidFill>
                  <a:schemeClr val="accent1"/>
                </a:solidFill>
                <a:latin typeface="Source Code Pro Medium"/>
                <a:ea typeface="Source Code Pro Medium"/>
                <a:cs typeface="Source Code Pro Medium"/>
                <a:sym typeface="Source Code Pro Medium"/>
              </a:rPr>
              <a:t>Si no tenemos </a:t>
            </a:r>
            <a:r>
              <a:rPr lang="es">
                <a:solidFill>
                  <a:schemeClr val="accent1"/>
                </a:solidFill>
                <a:latin typeface="Source Code Pro Medium"/>
                <a:ea typeface="Source Code Pro Medium"/>
                <a:cs typeface="Source Code Pro Medium"/>
                <a:sym typeface="Source Code Pro Medium"/>
              </a:rPr>
              <a:t>energía</a:t>
            </a:r>
            <a:r>
              <a:rPr lang="es">
                <a:solidFill>
                  <a:schemeClr val="accent1"/>
                </a:solidFill>
                <a:latin typeface="Source Code Pro Medium"/>
                <a:ea typeface="Source Code Pro Medium"/>
                <a:cs typeface="Source Code Pro Medium"/>
                <a:sym typeface="Source Code Pro Medium"/>
              </a:rPr>
              <a:t> yang suficiente no podemos curarnos.</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lang="es">
                <a:solidFill>
                  <a:schemeClr val="accent1"/>
                </a:solidFill>
                <a:latin typeface="Source Code Pro Medium"/>
                <a:ea typeface="Source Code Pro Medium"/>
                <a:cs typeface="Source Code Pro Medium"/>
                <a:sym typeface="Source Code Pro Medium"/>
              </a:rPr>
              <a:t>Si no tenemos </a:t>
            </a:r>
            <a:r>
              <a:rPr lang="es">
                <a:solidFill>
                  <a:schemeClr val="accent1"/>
                </a:solidFill>
                <a:latin typeface="Source Code Pro Medium"/>
                <a:ea typeface="Source Code Pro Medium"/>
                <a:cs typeface="Source Code Pro Medium"/>
                <a:sym typeface="Source Code Pro Medium"/>
              </a:rPr>
              <a:t>energía</a:t>
            </a:r>
            <a:r>
              <a:rPr lang="es">
                <a:solidFill>
                  <a:schemeClr val="accent1"/>
                </a:solidFill>
                <a:latin typeface="Source Code Pro Medium"/>
                <a:ea typeface="Source Code Pro Medium"/>
                <a:cs typeface="Source Code Pro Medium"/>
                <a:sym typeface="Source Code Pro Medium"/>
              </a:rPr>
              <a:t> yin suficiente no podemos usar habilidades que dependan de ella.</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lang="es">
                <a:solidFill>
                  <a:schemeClr val="accent1"/>
                </a:solidFill>
                <a:latin typeface="Source Code Pro Medium"/>
                <a:ea typeface="Source Code Pro Medium"/>
                <a:cs typeface="Source Code Pro Medium"/>
                <a:sym typeface="Source Code Pro Medium"/>
              </a:rPr>
              <a:t>Si un enemigo pierde toda la vida, muere.</a:t>
            </a:r>
            <a:endParaRPr>
              <a:solidFill>
                <a:schemeClr val="accent1"/>
              </a:solidFill>
              <a:latin typeface="Source Code Pro Medium"/>
              <a:ea typeface="Source Code Pro Medium"/>
              <a:cs typeface="Source Code Pro Medium"/>
              <a:sym typeface="Source Code Pro Medium"/>
            </a:endParaRPr>
          </a:p>
          <a:p>
            <a:pPr indent="-342900" lvl="0" marL="457200" rtl="0" algn="l">
              <a:spcBef>
                <a:spcPts val="0"/>
              </a:spcBef>
              <a:spcAft>
                <a:spcPts val="0"/>
              </a:spcAft>
              <a:buClr>
                <a:schemeClr val="accent1"/>
              </a:buClr>
              <a:buSzPts val="1800"/>
              <a:buFont typeface="Source Code Pro Medium"/>
              <a:buChar char="●"/>
            </a:pPr>
            <a:r>
              <a:rPr lang="es">
                <a:solidFill>
                  <a:schemeClr val="accent1"/>
                </a:solidFill>
                <a:latin typeface="Source Code Pro Medium"/>
                <a:ea typeface="Source Code Pro Medium"/>
                <a:cs typeface="Source Code Pro Medium"/>
                <a:sym typeface="Source Code Pro Medium"/>
              </a:rPr>
              <a:t>Los enemigos no se hacen daño entre ellos.</a:t>
            </a:r>
            <a:endParaRPr>
              <a:solidFill>
                <a:schemeClr val="accent1"/>
              </a:solidFill>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Google Shape;476;p59"/>
          <p:cNvPicPr preferRelativeResize="0"/>
          <p:nvPr/>
        </p:nvPicPr>
        <p:blipFill>
          <a:blip r:embed="rId3">
            <a:alphaModFix/>
          </a:blip>
          <a:stretch>
            <a:fillRect/>
          </a:stretch>
        </p:blipFill>
        <p:spPr>
          <a:xfrm>
            <a:off x="0" y="0"/>
            <a:ext cx="9144004" cy="5143500"/>
          </a:xfrm>
          <a:prstGeom prst="rect">
            <a:avLst/>
          </a:prstGeom>
          <a:noFill/>
          <a:ln>
            <a:noFill/>
          </a:ln>
        </p:spPr>
      </p:pic>
      <p:sp>
        <p:nvSpPr>
          <p:cNvPr id="477" name="Google Shape;477;p59"/>
          <p:cNvSpPr txBox="1"/>
          <p:nvPr>
            <p:ph type="title"/>
          </p:nvPr>
        </p:nvSpPr>
        <p:spPr>
          <a:xfrm>
            <a:off x="845100" y="5214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Definición</a:t>
            </a:r>
            <a:r>
              <a:rPr lang="es" sz="3000">
                <a:latin typeface="Shojumaru"/>
                <a:ea typeface="Shojumaru"/>
                <a:cs typeface="Shojumaru"/>
                <a:sym typeface="Shojumaru"/>
              </a:rPr>
              <a:t> de Objetivos</a:t>
            </a:r>
            <a:endParaRPr sz="3000">
              <a:latin typeface="Shojumaru"/>
              <a:ea typeface="Shojumaru"/>
              <a:cs typeface="Shojumaru"/>
              <a:sym typeface="Shojumaru"/>
            </a:endParaRPr>
          </a:p>
        </p:txBody>
      </p:sp>
      <p:sp>
        <p:nvSpPr>
          <p:cNvPr id="478" name="Google Shape;478;p59"/>
          <p:cNvSpPr txBox="1"/>
          <p:nvPr>
            <p:ph idx="1" type="body"/>
          </p:nvPr>
        </p:nvSpPr>
        <p:spPr>
          <a:xfrm>
            <a:off x="692700" y="1130250"/>
            <a:ext cx="4310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400">
                <a:solidFill>
                  <a:schemeClr val="accent1"/>
                </a:solidFill>
              </a:rPr>
              <a:t>MUNDO HUMANO</a:t>
            </a:r>
            <a:endParaRPr b="1" sz="1400">
              <a:solidFill>
                <a:schemeClr val="accent1"/>
              </a:solidFill>
            </a:endParaRPr>
          </a:p>
          <a:p>
            <a:pPr indent="-317500" lvl="0" marL="457200" rtl="0" algn="just">
              <a:spcBef>
                <a:spcPts val="160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Recuperar la Piedra Chintamani.</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Conseguir la llave del </a:t>
            </a:r>
            <a:r>
              <a:rPr lang="es" sz="1400">
                <a:solidFill>
                  <a:schemeClr val="accent1"/>
                </a:solidFill>
                <a:latin typeface="Source Code Pro Medium"/>
                <a:ea typeface="Source Code Pro Medium"/>
                <a:cs typeface="Source Code Pro Medium"/>
                <a:sym typeface="Source Code Pro Medium"/>
              </a:rPr>
              <a:t>Almacén</a:t>
            </a:r>
            <a:r>
              <a:rPr lang="es" sz="1400">
                <a:solidFill>
                  <a:schemeClr val="accent1"/>
                </a:solidFill>
                <a:latin typeface="Source Code Pro Medium"/>
                <a:ea typeface="Source Code Pro Medium"/>
                <a:cs typeface="Source Code Pro Medium"/>
                <a:sym typeface="Source Code Pro Medium"/>
              </a:rPr>
              <a:t>.</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(Opcional)Conseguir las 2 teteras.</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b="1" lang="es" sz="1400">
                <a:solidFill>
                  <a:schemeClr val="accent1"/>
                </a:solidFill>
              </a:rPr>
              <a:t>MUNDO DE LOS ESPECTROS</a:t>
            </a:r>
            <a:endParaRPr b="1" sz="1400">
              <a:solidFill>
                <a:schemeClr val="accent1"/>
              </a:solidFill>
            </a:endParaRPr>
          </a:p>
          <a:p>
            <a:pPr indent="-317500" lvl="0" marL="457200" rtl="0" algn="just">
              <a:spcBef>
                <a:spcPts val="160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Encontrar las dos tumbas que abren la Torre de los Muertos.</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Huir de la Nube de Oscuridad.</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Conseguir la Piedra Chintamani.</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(Opcional)Conseguir las 2 teteras.</a:t>
            </a:r>
            <a:endParaRPr sz="1400">
              <a:solidFill>
                <a:schemeClr val="accent1"/>
              </a:solidFill>
              <a:latin typeface="Source Code Pro Medium"/>
              <a:ea typeface="Source Code Pro Medium"/>
              <a:cs typeface="Source Code Pro Medium"/>
              <a:sym typeface="Source Code Pro Medium"/>
            </a:endParaRPr>
          </a:p>
        </p:txBody>
      </p:sp>
      <p:sp>
        <p:nvSpPr>
          <p:cNvPr id="479" name="Google Shape;479;p59"/>
          <p:cNvSpPr txBox="1"/>
          <p:nvPr>
            <p:ph idx="1" type="body"/>
          </p:nvPr>
        </p:nvSpPr>
        <p:spPr>
          <a:xfrm>
            <a:off x="4938700" y="1130250"/>
            <a:ext cx="3441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solidFill>
                  <a:schemeClr val="accent1"/>
                </a:solidFill>
              </a:rPr>
              <a:t>MUNDO DE LOS DIOSES</a:t>
            </a:r>
            <a:endParaRPr b="1" sz="1400">
              <a:solidFill>
                <a:schemeClr val="accent1"/>
              </a:solidFill>
            </a:endParaRPr>
          </a:p>
          <a:p>
            <a:pPr indent="-317500" lvl="0" marL="457200" rtl="0" algn="l">
              <a:spcBef>
                <a:spcPts val="160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Vencer a Buda</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b="1" lang="es" sz="1400">
                <a:solidFill>
                  <a:schemeClr val="accent1"/>
                </a:solidFill>
              </a:rPr>
              <a:t>OBJETIVOS GENERALES</a:t>
            </a:r>
            <a:endParaRPr b="1" sz="1400">
              <a:solidFill>
                <a:schemeClr val="accent1"/>
              </a:solidFill>
            </a:endParaRPr>
          </a:p>
          <a:p>
            <a:pPr indent="-317500" lvl="0" marL="457200" rtl="0" algn="just">
              <a:spcBef>
                <a:spcPts val="160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Recuperar los Recuerdos de Sam.</a:t>
            </a:r>
            <a:endParaRPr sz="14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id="484" name="Google Shape;484;p60"/>
          <p:cNvPicPr preferRelativeResize="0"/>
          <p:nvPr/>
        </p:nvPicPr>
        <p:blipFill>
          <a:blip r:embed="rId3">
            <a:alphaModFix/>
          </a:blip>
          <a:stretch>
            <a:fillRect/>
          </a:stretch>
        </p:blipFill>
        <p:spPr>
          <a:xfrm>
            <a:off x="0" y="0"/>
            <a:ext cx="9144004" cy="5143500"/>
          </a:xfrm>
          <a:prstGeom prst="rect">
            <a:avLst/>
          </a:prstGeom>
          <a:noFill/>
          <a:ln>
            <a:noFill/>
          </a:ln>
        </p:spPr>
      </p:pic>
      <p:sp>
        <p:nvSpPr>
          <p:cNvPr id="485" name="Google Shape;485;p60"/>
          <p:cNvSpPr txBox="1"/>
          <p:nvPr>
            <p:ph type="title"/>
          </p:nvPr>
        </p:nvSpPr>
        <p:spPr>
          <a:xfrm>
            <a:off x="845100" y="5214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Mecánicas</a:t>
            </a:r>
            <a:endParaRPr sz="3000">
              <a:latin typeface="Shojumaru"/>
              <a:ea typeface="Shojumaru"/>
              <a:cs typeface="Shojumaru"/>
              <a:sym typeface="Shojumaru"/>
            </a:endParaRPr>
          </a:p>
        </p:txBody>
      </p:sp>
      <p:sp>
        <p:nvSpPr>
          <p:cNvPr id="486" name="Google Shape;486;p60"/>
          <p:cNvSpPr txBox="1"/>
          <p:nvPr>
            <p:ph idx="1" type="body"/>
          </p:nvPr>
        </p:nvSpPr>
        <p:spPr>
          <a:xfrm>
            <a:off x="743400" y="1152475"/>
            <a:ext cx="7637400" cy="72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a:solidFill>
                  <a:schemeClr val="accent1"/>
                </a:solidFill>
              </a:rPr>
              <a:t>Movimiento:</a:t>
            </a:r>
            <a:r>
              <a:rPr lang="es">
                <a:solidFill>
                  <a:schemeClr val="accent1"/>
                </a:solidFill>
                <a:latin typeface="Source Code Pro Medium"/>
                <a:ea typeface="Source Code Pro Medium"/>
                <a:cs typeface="Source Code Pro Medium"/>
                <a:sym typeface="Source Code Pro Medium"/>
              </a:rPr>
              <a:t> Sam </a:t>
            </a:r>
            <a:r>
              <a:rPr lang="es">
                <a:solidFill>
                  <a:schemeClr val="accent1"/>
                </a:solidFill>
                <a:latin typeface="Source Code Pro Medium"/>
                <a:ea typeface="Source Code Pro Medium"/>
                <a:cs typeface="Source Code Pro Medium"/>
                <a:sym typeface="Source Code Pro Medium"/>
              </a:rPr>
              <a:t>podrá</a:t>
            </a:r>
            <a:r>
              <a:rPr lang="es">
                <a:solidFill>
                  <a:schemeClr val="accent1"/>
                </a:solidFill>
                <a:latin typeface="Source Code Pro Medium"/>
                <a:ea typeface="Source Code Pro Medium"/>
                <a:cs typeface="Source Code Pro Medium"/>
                <a:sym typeface="Source Code Pro Medium"/>
              </a:rPr>
              <a:t> moverse hacia la izquierda y la derecha.</a:t>
            </a:r>
            <a:endParaRPr>
              <a:solidFill>
                <a:schemeClr val="accent1"/>
              </a:solidFill>
              <a:latin typeface="Source Code Pro Medium"/>
              <a:ea typeface="Source Code Pro Medium"/>
              <a:cs typeface="Source Code Pro Medium"/>
              <a:sym typeface="Source Code Pro Medium"/>
            </a:endParaRPr>
          </a:p>
          <a:p>
            <a:pPr indent="0" lvl="0" marL="457200" rtl="0" algn="l">
              <a:spcBef>
                <a:spcPts val="1600"/>
              </a:spcBef>
              <a:spcAft>
                <a:spcPts val="1600"/>
              </a:spcAft>
              <a:buNone/>
            </a:pPr>
            <a:r>
              <a:t/>
            </a:r>
            <a:endParaRPr>
              <a:solidFill>
                <a:srgbClr val="434343"/>
              </a:solidFill>
              <a:latin typeface="Source Code Pro Medium"/>
              <a:ea typeface="Source Code Pro Medium"/>
              <a:cs typeface="Source Code Pro Medium"/>
              <a:sym typeface="Source Code Pro Medium"/>
            </a:endParaRPr>
          </a:p>
        </p:txBody>
      </p:sp>
      <p:sp>
        <p:nvSpPr>
          <p:cNvPr id="487" name="Google Shape;487;p60"/>
          <p:cNvSpPr txBox="1"/>
          <p:nvPr>
            <p:ph idx="1" type="body"/>
          </p:nvPr>
        </p:nvSpPr>
        <p:spPr>
          <a:xfrm>
            <a:off x="743400" y="1794475"/>
            <a:ext cx="7637400" cy="109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a:solidFill>
                  <a:schemeClr val="accent1"/>
                </a:solidFill>
              </a:rPr>
              <a:t>Correr:</a:t>
            </a:r>
            <a:r>
              <a:rPr lang="es">
                <a:solidFill>
                  <a:schemeClr val="accent1"/>
                </a:solidFill>
                <a:latin typeface="Source Code Pro Medium"/>
                <a:ea typeface="Source Code Pro Medium"/>
                <a:cs typeface="Source Code Pro Medium"/>
                <a:sym typeface="Source Code Pro Medium"/>
              </a:rPr>
              <a:t> </a:t>
            </a:r>
            <a:r>
              <a:rPr lang="es">
                <a:solidFill>
                  <a:schemeClr val="accent1"/>
                </a:solidFill>
                <a:latin typeface="Source Code Pro Medium"/>
                <a:ea typeface="Source Code Pro Medium"/>
                <a:cs typeface="Source Code Pro Medium"/>
                <a:sym typeface="Source Code Pro Medium"/>
              </a:rPr>
              <a:t>Según</a:t>
            </a:r>
            <a:r>
              <a:rPr lang="es">
                <a:solidFill>
                  <a:schemeClr val="accent1"/>
                </a:solidFill>
                <a:latin typeface="Source Code Pro Medium"/>
                <a:ea typeface="Source Code Pro Medium"/>
                <a:cs typeface="Source Code Pro Medium"/>
                <a:sym typeface="Source Code Pro Medium"/>
              </a:rPr>
              <a:t> </a:t>
            </a:r>
            <a:r>
              <a:rPr lang="es">
                <a:solidFill>
                  <a:schemeClr val="accent1"/>
                </a:solidFill>
                <a:latin typeface="Source Code Pro Medium"/>
                <a:ea typeface="Source Code Pro Medium"/>
                <a:cs typeface="Source Code Pro Medium"/>
                <a:sym typeface="Source Code Pro Medium"/>
              </a:rPr>
              <a:t>cómo</a:t>
            </a:r>
            <a:r>
              <a:rPr lang="es">
                <a:solidFill>
                  <a:schemeClr val="accent1"/>
                </a:solidFill>
                <a:latin typeface="Source Code Pro Medium"/>
                <a:ea typeface="Source Code Pro Medium"/>
                <a:cs typeface="Source Code Pro Medium"/>
                <a:sym typeface="Source Code Pro Medium"/>
              </a:rPr>
              <a:t> nos </a:t>
            </a:r>
            <a:r>
              <a:rPr lang="es">
                <a:solidFill>
                  <a:schemeClr val="accent1"/>
                </a:solidFill>
                <a:latin typeface="Source Code Pro Medium"/>
                <a:ea typeface="Source Code Pro Medium"/>
                <a:cs typeface="Source Code Pro Medium"/>
                <a:sym typeface="Source Code Pro Medium"/>
              </a:rPr>
              <a:t>movamos</a:t>
            </a:r>
            <a:r>
              <a:rPr lang="es">
                <a:solidFill>
                  <a:schemeClr val="accent1"/>
                </a:solidFill>
                <a:latin typeface="Source Code Pro Medium"/>
                <a:ea typeface="Source Code Pro Medium"/>
                <a:cs typeface="Source Code Pro Medium"/>
                <a:sym typeface="Source Code Pro Medium"/>
              </a:rPr>
              <a:t> el joystick </a:t>
            </a:r>
            <a:r>
              <a:rPr lang="es">
                <a:solidFill>
                  <a:schemeClr val="accent1"/>
                </a:solidFill>
                <a:latin typeface="Source Code Pro Medium"/>
                <a:ea typeface="Source Code Pro Medium"/>
                <a:cs typeface="Source Code Pro Medium"/>
                <a:sym typeface="Source Code Pro Medium"/>
              </a:rPr>
              <a:t>irá</a:t>
            </a:r>
            <a:r>
              <a:rPr lang="es">
                <a:solidFill>
                  <a:schemeClr val="accent1"/>
                </a:solidFill>
                <a:latin typeface="Source Code Pro Medium"/>
                <a:ea typeface="Source Code Pro Medium"/>
                <a:cs typeface="Source Code Pro Medium"/>
                <a:sym typeface="Source Code Pro Medium"/>
              </a:rPr>
              <a:t> caminando o corriendo. En el caso de jugar con teclado hay que pulsar Shift.</a:t>
            </a:r>
            <a:endParaRPr>
              <a:solidFill>
                <a:schemeClr val="accent1"/>
              </a:solidFill>
              <a:latin typeface="Source Code Pro Medium"/>
              <a:ea typeface="Source Code Pro Medium"/>
              <a:cs typeface="Source Code Pro Medium"/>
              <a:sym typeface="Source Code Pro Medium"/>
            </a:endParaRPr>
          </a:p>
          <a:p>
            <a:pPr indent="0" lvl="0" marL="45720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pic>
        <p:nvPicPr>
          <p:cNvPr id="492" name="Google Shape;492;p61"/>
          <p:cNvPicPr preferRelativeResize="0"/>
          <p:nvPr/>
        </p:nvPicPr>
        <p:blipFill>
          <a:blip r:embed="rId3">
            <a:alphaModFix/>
          </a:blip>
          <a:stretch>
            <a:fillRect/>
          </a:stretch>
        </p:blipFill>
        <p:spPr>
          <a:xfrm>
            <a:off x="0" y="0"/>
            <a:ext cx="9144004" cy="5143500"/>
          </a:xfrm>
          <a:prstGeom prst="rect">
            <a:avLst/>
          </a:prstGeom>
          <a:noFill/>
          <a:ln>
            <a:noFill/>
          </a:ln>
        </p:spPr>
      </p:pic>
      <p:sp>
        <p:nvSpPr>
          <p:cNvPr id="493" name="Google Shape;493;p61"/>
          <p:cNvSpPr txBox="1"/>
          <p:nvPr>
            <p:ph idx="1" type="body"/>
          </p:nvPr>
        </p:nvSpPr>
        <p:spPr>
          <a:xfrm>
            <a:off x="869300" y="542875"/>
            <a:ext cx="7517400" cy="157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600">
                <a:solidFill>
                  <a:schemeClr val="accent1"/>
                </a:solidFill>
              </a:rPr>
              <a:t>Salto y Doble Salto:</a:t>
            </a:r>
            <a:r>
              <a:rPr lang="es" sz="1600">
                <a:solidFill>
                  <a:schemeClr val="accent1"/>
                </a:solidFill>
                <a:latin typeface="Source Code Pro Medium"/>
                <a:ea typeface="Source Code Pro Medium"/>
                <a:cs typeface="Source Code Pro Medium"/>
                <a:sym typeface="Source Code Pro Medium"/>
              </a:rPr>
              <a:t> Pulsando el botón correspondiente saltaremos. Mientras estemos en el aire podremos volver a saltar(si hemos desbloqueado el doble salto) para llegar al doble de altura. El doble salto se desbloquea al empezar el Mundo de los Espectros.</a:t>
            </a:r>
            <a:endParaRPr sz="1600">
              <a:solidFill>
                <a:schemeClr val="accent1"/>
              </a:solidFill>
              <a:latin typeface="Source Code Pro Medium"/>
              <a:ea typeface="Source Code Pro Medium"/>
              <a:cs typeface="Source Code Pro Medium"/>
              <a:sym typeface="Source Code Pro Medium"/>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0" y="0"/>
            <a:ext cx="9144004" cy="5143500"/>
          </a:xfrm>
          <a:prstGeom prst="rect">
            <a:avLst/>
          </a:prstGeom>
          <a:noFill/>
          <a:ln>
            <a:noFill/>
          </a:ln>
        </p:spPr>
      </p:pic>
      <p:sp>
        <p:nvSpPr>
          <p:cNvPr id="87" name="Google Shape;87;p17"/>
          <p:cNvSpPr txBox="1"/>
          <p:nvPr>
            <p:ph type="title"/>
          </p:nvPr>
        </p:nvSpPr>
        <p:spPr>
          <a:xfrm>
            <a:off x="845100" y="5214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Características Principales</a:t>
            </a:r>
            <a:endParaRPr sz="3000">
              <a:latin typeface="Shojumaru"/>
              <a:ea typeface="Shojumaru"/>
              <a:cs typeface="Shojumaru"/>
              <a:sym typeface="Shojumaru"/>
            </a:endParaRPr>
          </a:p>
        </p:txBody>
      </p:sp>
      <p:sp>
        <p:nvSpPr>
          <p:cNvPr id="88" name="Google Shape;88;p17"/>
          <p:cNvSpPr txBox="1"/>
          <p:nvPr>
            <p:ph idx="1" type="body"/>
          </p:nvPr>
        </p:nvSpPr>
        <p:spPr>
          <a:xfrm>
            <a:off x="749400" y="1000075"/>
            <a:ext cx="7637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400">
                <a:solidFill>
                  <a:schemeClr val="accent1"/>
                </a:solidFill>
                <a:latin typeface="Source Code Pro Medium"/>
                <a:ea typeface="Source Code Pro Medium"/>
                <a:cs typeface="Source Code Pro Medium"/>
                <a:sym typeface="Source Code Pro Medium"/>
              </a:rPr>
              <a:t>Nuestra protagonista </a:t>
            </a:r>
            <a:r>
              <a:rPr lang="es" sz="1400">
                <a:solidFill>
                  <a:schemeClr val="accent1"/>
                </a:solidFill>
                <a:latin typeface="Source Code Pro Medium"/>
                <a:ea typeface="Source Code Pro Medium"/>
                <a:cs typeface="Source Code Pro Medium"/>
                <a:sym typeface="Source Code Pro Medium"/>
              </a:rPr>
              <a:t>irá</a:t>
            </a:r>
            <a:r>
              <a:rPr lang="es" sz="1400">
                <a:solidFill>
                  <a:schemeClr val="accent1"/>
                </a:solidFill>
                <a:latin typeface="Source Code Pro Medium"/>
                <a:ea typeface="Source Code Pro Medium"/>
                <a:cs typeface="Source Code Pro Medium"/>
                <a:sym typeface="Source Code Pro Medium"/>
              </a:rPr>
              <a:t> adquiriendo habilidades para que el jugador no pierda el </a:t>
            </a:r>
            <a:r>
              <a:rPr lang="es" sz="1400">
                <a:solidFill>
                  <a:schemeClr val="accent1"/>
                </a:solidFill>
                <a:latin typeface="Source Code Pro Medium"/>
                <a:ea typeface="Source Code Pro Medium"/>
                <a:cs typeface="Source Code Pro Medium"/>
                <a:sym typeface="Source Code Pro Medium"/>
              </a:rPr>
              <a:t>interés</a:t>
            </a:r>
            <a:r>
              <a:rPr lang="es" sz="1400">
                <a:solidFill>
                  <a:schemeClr val="accent1"/>
                </a:solidFill>
                <a:latin typeface="Source Code Pro Medium"/>
                <a:ea typeface="Source Code Pro Medium"/>
                <a:cs typeface="Source Code Pro Medium"/>
                <a:sym typeface="Source Code Pro Medium"/>
              </a:rPr>
              <a:t>.</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400">
                <a:solidFill>
                  <a:schemeClr val="accent1"/>
                </a:solidFill>
                <a:latin typeface="Source Code Pro Medium"/>
                <a:ea typeface="Source Code Pro Medium"/>
                <a:cs typeface="Source Code Pro Medium"/>
                <a:sym typeface="Source Code Pro Medium"/>
              </a:rPr>
              <a:t>El juego </a:t>
            </a:r>
            <a:r>
              <a:rPr lang="es" sz="1400">
                <a:solidFill>
                  <a:schemeClr val="accent1"/>
                </a:solidFill>
                <a:latin typeface="Source Code Pro Medium"/>
                <a:ea typeface="Source Code Pro Medium"/>
                <a:cs typeface="Source Code Pro Medium"/>
                <a:sym typeface="Source Code Pro Medium"/>
              </a:rPr>
              <a:t>usará</a:t>
            </a:r>
            <a:r>
              <a:rPr lang="es" sz="1400">
                <a:solidFill>
                  <a:schemeClr val="accent1"/>
                </a:solidFill>
                <a:latin typeface="Source Code Pro Medium"/>
                <a:ea typeface="Source Code Pro Medium"/>
                <a:cs typeface="Source Code Pro Medium"/>
                <a:sym typeface="Source Code Pro Medium"/>
              </a:rPr>
              <a:t> el sistema de </a:t>
            </a:r>
            <a:r>
              <a:rPr lang="es" sz="1400">
                <a:solidFill>
                  <a:schemeClr val="accent1"/>
                </a:solidFill>
                <a:latin typeface="Source Code Pro Medium"/>
                <a:ea typeface="Source Code Pro Medium"/>
                <a:cs typeface="Source Code Pro Medium"/>
                <a:sym typeface="Source Code Pro Medium"/>
              </a:rPr>
              <a:t>yin</a:t>
            </a:r>
            <a:r>
              <a:rPr lang="es" sz="1400">
                <a:solidFill>
                  <a:schemeClr val="accent1"/>
                </a:solidFill>
                <a:latin typeface="Source Code Pro Medium"/>
                <a:ea typeface="Source Code Pro Medium"/>
                <a:cs typeface="Source Code Pro Medium"/>
                <a:sym typeface="Source Code Pro Medium"/>
              </a:rPr>
              <a:t> y yang para limitar el </a:t>
            </a:r>
            <a:r>
              <a:rPr lang="es" sz="1400">
                <a:solidFill>
                  <a:schemeClr val="accent1"/>
                </a:solidFill>
                <a:latin typeface="Source Code Pro Medium"/>
                <a:ea typeface="Source Code Pro Medium"/>
                <a:cs typeface="Source Code Pro Medium"/>
                <a:sym typeface="Source Code Pro Medium"/>
              </a:rPr>
              <a:t>número</a:t>
            </a:r>
            <a:r>
              <a:rPr lang="es" sz="1400">
                <a:solidFill>
                  <a:schemeClr val="accent1"/>
                </a:solidFill>
                <a:latin typeface="Source Code Pro Medium"/>
                <a:ea typeface="Source Code Pro Medium"/>
                <a:cs typeface="Source Code Pro Medium"/>
                <a:sym typeface="Source Code Pro Medium"/>
              </a:rPr>
              <a:t> de acciones del jugador, lo que </a:t>
            </a:r>
            <a:r>
              <a:rPr lang="es" sz="1400">
                <a:solidFill>
                  <a:schemeClr val="accent1"/>
                </a:solidFill>
                <a:latin typeface="Source Code Pro Medium"/>
                <a:ea typeface="Source Code Pro Medium"/>
                <a:cs typeface="Source Code Pro Medium"/>
                <a:sym typeface="Source Code Pro Medium"/>
              </a:rPr>
              <a:t>hará</a:t>
            </a:r>
            <a:r>
              <a:rPr lang="es" sz="1400">
                <a:solidFill>
                  <a:schemeClr val="accent1"/>
                </a:solidFill>
                <a:latin typeface="Source Code Pro Medium"/>
                <a:ea typeface="Source Code Pro Medium"/>
                <a:cs typeface="Source Code Pro Medium"/>
                <a:sym typeface="Source Code Pro Medium"/>
              </a:rPr>
              <a:t> </a:t>
            </a:r>
            <a:r>
              <a:rPr lang="es" sz="1400">
                <a:solidFill>
                  <a:schemeClr val="accent1"/>
                </a:solidFill>
                <a:latin typeface="Source Code Pro Medium"/>
                <a:ea typeface="Source Code Pro Medium"/>
                <a:cs typeface="Source Code Pro Medium"/>
                <a:sym typeface="Source Code Pro Medium"/>
              </a:rPr>
              <a:t>más</a:t>
            </a:r>
            <a:r>
              <a:rPr lang="es" sz="1400">
                <a:solidFill>
                  <a:schemeClr val="accent1"/>
                </a:solidFill>
                <a:latin typeface="Source Code Pro Medium"/>
                <a:ea typeface="Source Code Pro Medium"/>
                <a:cs typeface="Source Code Pro Medium"/>
                <a:sym typeface="Source Code Pro Medium"/>
              </a:rPr>
              <a:t> interesante el combate.</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1600"/>
              </a:spcAft>
              <a:buNone/>
            </a:pPr>
            <a:r>
              <a:rPr lang="es" sz="1400">
                <a:solidFill>
                  <a:schemeClr val="accent1"/>
                </a:solidFill>
                <a:latin typeface="Source Code Pro Medium"/>
                <a:ea typeface="Source Code Pro Medium"/>
                <a:cs typeface="Source Code Pro Medium"/>
                <a:sym typeface="Source Code Pro Medium"/>
              </a:rPr>
              <a:t>El juego será un reto ya que tendremos una cantidad de vida limitada (flores de loto) y estaremos en peligro constante.</a:t>
            </a:r>
            <a:endParaRPr sz="1400">
              <a:solidFill>
                <a:schemeClr val="accent1"/>
              </a:solidFill>
              <a:latin typeface="Source Code Pro Medium"/>
              <a:ea typeface="Source Code Pro Medium"/>
              <a:cs typeface="Source Code Pro Medium"/>
              <a:sym typeface="Source Code Pro Medium"/>
            </a:endParaRPr>
          </a:p>
        </p:txBody>
      </p:sp>
      <p:pic>
        <p:nvPicPr>
          <p:cNvPr id="89" name="Google Shape;89;p17"/>
          <p:cNvPicPr preferRelativeResize="0"/>
          <p:nvPr/>
        </p:nvPicPr>
        <p:blipFill>
          <a:blip r:embed="rId4">
            <a:alphaModFix/>
          </a:blip>
          <a:stretch>
            <a:fillRect/>
          </a:stretch>
        </p:blipFill>
        <p:spPr>
          <a:xfrm>
            <a:off x="1028562" y="1322450"/>
            <a:ext cx="6926678" cy="4896853"/>
          </a:xfrm>
          <a:prstGeom prst="rect">
            <a:avLst/>
          </a:prstGeom>
          <a:noFill/>
          <a:ln>
            <a:noFill/>
          </a:ln>
        </p:spPr>
      </p:pic>
      <p:sp>
        <p:nvSpPr>
          <p:cNvPr id="90" name="Google Shape;90;p17"/>
          <p:cNvSpPr/>
          <p:nvPr/>
        </p:nvSpPr>
        <p:spPr>
          <a:xfrm>
            <a:off x="6699600" y="3456175"/>
            <a:ext cx="1129500" cy="6294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s" sz="1200"/>
              <a:t>El </a:t>
            </a:r>
            <a:r>
              <a:rPr lang="es" sz="1200"/>
              <a:t>Yang se usa para las curaciones.</a:t>
            </a:r>
            <a:endParaRPr sz="1200"/>
          </a:p>
        </p:txBody>
      </p:sp>
      <p:sp>
        <p:nvSpPr>
          <p:cNvPr id="91" name="Google Shape;91;p17"/>
          <p:cNvSpPr/>
          <p:nvPr/>
        </p:nvSpPr>
        <p:spPr>
          <a:xfrm>
            <a:off x="1497000" y="3300475"/>
            <a:ext cx="1079100" cy="940800"/>
          </a:xfrm>
          <a:prstGeom prst="roundRect">
            <a:avLst>
              <a:gd fmla="val 16667"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s" sz="1200"/>
              <a:t>El Yin se usa para la </a:t>
            </a:r>
            <a:r>
              <a:rPr lang="es" sz="1200"/>
              <a:t>mayoría</a:t>
            </a:r>
            <a:r>
              <a:rPr lang="es" sz="1200"/>
              <a:t> de acciones </a:t>
            </a:r>
            <a:r>
              <a:rPr lang="es" sz="1200"/>
              <a:t>físicas</a:t>
            </a:r>
            <a:r>
              <a:rPr lang="es" sz="1200"/>
              <a:t>.</a:t>
            </a:r>
            <a:endParaRPr sz="1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Google Shape;498;p62"/>
          <p:cNvPicPr preferRelativeResize="0"/>
          <p:nvPr/>
        </p:nvPicPr>
        <p:blipFill>
          <a:blip r:embed="rId3">
            <a:alphaModFix/>
          </a:blip>
          <a:stretch>
            <a:fillRect/>
          </a:stretch>
        </p:blipFill>
        <p:spPr>
          <a:xfrm>
            <a:off x="0" y="0"/>
            <a:ext cx="9144004" cy="5143500"/>
          </a:xfrm>
          <a:prstGeom prst="rect">
            <a:avLst/>
          </a:prstGeom>
          <a:noFill/>
          <a:ln>
            <a:noFill/>
          </a:ln>
        </p:spPr>
      </p:pic>
      <p:sp>
        <p:nvSpPr>
          <p:cNvPr id="499" name="Google Shape;499;p62"/>
          <p:cNvSpPr txBox="1"/>
          <p:nvPr>
            <p:ph idx="1" type="body"/>
          </p:nvPr>
        </p:nvSpPr>
        <p:spPr>
          <a:xfrm>
            <a:off x="749400" y="619075"/>
            <a:ext cx="7637400" cy="132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600">
                <a:solidFill>
                  <a:schemeClr val="accent1"/>
                </a:solidFill>
              </a:rPr>
              <a:t>Curación:</a:t>
            </a:r>
            <a:r>
              <a:rPr lang="es" sz="1600">
                <a:solidFill>
                  <a:schemeClr val="accent1"/>
                </a:solidFill>
                <a:latin typeface="Source Code Pro Medium"/>
                <a:ea typeface="Source Code Pro Medium"/>
                <a:cs typeface="Source Code Pro Medium"/>
                <a:sym typeface="Source Code Pro Medium"/>
              </a:rPr>
              <a:t> Al pulsar el botón correspondiente Sam se quedara quieta en un sitio levantara un brazo y tocara una campana, además se curara dos de vida (si llega a la vida máxima no curará más). Curarse una vez gastará 10 puntos yin.</a:t>
            </a:r>
            <a:endParaRPr sz="1600">
              <a:solidFill>
                <a:schemeClr val="accent1"/>
              </a:solidFill>
              <a:latin typeface="Source Code Pro Medium"/>
              <a:ea typeface="Source Code Pro Medium"/>
              <a:cs typeface="Source Code Pro Medium"/>
              <a:sym typeface="Source Code Pro Medium"/>
            </a:endParaRPr>
          </a:p>
          <a:p>
            <a:pPr indent="0" lvl="0" marL="45720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pic>
        <p:nvPicPr>
          <p:cNvPr id="504" name="Google Shape;504;p63"/>
          <p:cNvPicPr preferRelativeResize="0"/>
          <p:nvPr/>
        </p:nvPicPr>
        <p:blipFill>
          <a:blip r:embed="rId3">
            <a:alphaModFix/>
          </a:blip>
          <a:stretch>
            <a:fillRect/>
          </a:stretch>
        </p:blipFill>
        <p:spPr>
          <a:xfrm>
            <a:off x="0" y="0"/>
            <a:ext cx="9144004" cy="5143500"/>
          </a:xfrm>
          <a:prstGeom prst="rect">
            <a:avLst/>
          </a:prstGeom>
          <a:noFill/>
          <a:ln>
            <a:noFill/>
          </a:ln>
        </p:spPr>
      </p:pic>
      <p:sp>
        <p:nvSpPr>
          <p:cNvPr id="505" name="Google Shape;505;p63"/>
          <p:cNvSpPr txBox="1"/>
          <p:nvPr>
            <p:ph idx="1" type="body"/>
          </p:nvPr>
        </p:nvSpPr>
        <p:spPr>
          <a:xfrm>
            <a:off x="743400" y="657375"/>
            <a:ext cx="7643400" cy="324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s" sz="1600">
                <a:solidFill>
                  <a:schemeClr val="accent1"/>
                </a:solidFill>
              </a:rPr>
              <a:t>Modo Deva:</a:t>
            </a:r>
            <a:r>
              <a:rPr lang="es" sz="1600">
                <a:solidFill>
                  <a:schemeClr val="accent1"/>
                </a:solidFill>
              </a:rPr>
              <a:t> Al pulsar el botón correspondiente Activaremos el modo Deva (si lo tenemos cargado). El modo Deva añade 10 de Daño a todos los ataques o acciones que hacen daño y reduce el consumo de yin en 10. El modo Deva dura 20 segundos, cuando acaba liberas una explosion de energia que aparta a los enemigos (no hace daño) y Sam hace una animación donde se queda de rodillas y se levanta. Para conseguir cargar el modo Deva hay que impactar 20 ataques consecutivos sin recibir daño.</a:t>
            </a:r>
            <a:endParaRPr sz="1600">
              <a:solidFill>
                <a:schemeClr val="accen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pic>
        <p:nvPicPr>
          <p:cNvPr id="510" name="Google Shape;510;p64"/>
          <p:cNvPicPr preferRelativeResize="0"/>
          <p:nvPr/>
        </p:nvPicPr>
        <p:blipFill>
          <a:blip r:embed="rId3">
            <a:alphaModFix/>
          </a:blip>
          <a:stretch>
            <a:fillRect/>
          </a:stretch>
        </p:blipFill>
        <p:spPr>
          <a:xfrm>
            <a:off x="0" y="0"/>
            <a:ext cx="9144004" cy="5143500"/>
          </a:xfrm>
          <a:prstGeom prst="rect">
            <a:avLst/>
          </a:prstGeom>
          <a:noFill/>
          <a:ln>
            <a:noFill/>
          </a:ln>
        </p:spPr>
      </p:pic>
      <p:sp>
        <p:nvSpPr>
          <p:cNvPr id="511" name="Google Shape;511;p64"/>
          <p:cNvSpPr txBox="1"/>
          <p:nvPr>
            <p:ph idx="1" type="body"/>
          </p:nvPr>
        </p:nvSpPr>
        <p:spPr>
          <a:xfrm>
            <a:off x="743400" y="617750"/>
            <a:ext cx="7637400" cy="1097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s">
                <a:solidFill>
                  <a:schemeClr val="accent1"/>
                </a:solidFill>
              </a:rPr>
              <a:t>Cambio del Modo de Arma: </a:t>
            </a:r>
            <a:r>
              <a:rPr lang="es">
                <a:solidFill>
                  <a:schemeClr val="accent1"/>
                </a:solidFill>
                <a:latin typeface="Source Code Pro Medium"/>
                <a:ea typeface="Source Code Pro Medium"/>
                <a:cs typeface="Source Code Pro Medium"/>
                <a:sym typeface="Source Code Pro Medium"/>
              </a:rPr>
              <a:t>Al pulsar el </a:t>
            </a:r>
            <a:r>
              <a:rPr lang="es">
                <a:solidFill>
                  <a:schemeClr val="accent1"/>
                </a:solidFill>
                <a:latin typeface="Source Code Pro Medium"/>
                <a:ea typeface="Source Code Pro Medium"/>
                <a:cs typeface="Source Code Pro Medium"/>
                <a:sym typeface="Source Code Pro Medium"/>
              </a:rPr>
              <a:t>botón</a:t>
            </a:r>
            <a:r>
              <a:rPr lang="es">
                <a:solidFill>
                  <a:schemeClr val="accent1"/>
                </a:solidFill>
                <a:latin typeface="Source Code Pro Medium"/>
                <a:ea typeface="Source Code Pro Medium"/>
                <a:cs typeface="Source Code Pro Medium"/>
                <a:sym typeface="Source Code Pro Medium"/>
              </a:rPr>
              <a:t> correspondiente abres o cierras el Abanico. Eso activa una </a:t>
            </a:r>
            <a:r>
              <a:rPr lang="es">
                <a:solidFill>
                  <a:schemeClr val="accent1"/>
                </a:solidFill>
                <a:latin typeface="Source Code Pro Medium"/>
                <a:ea typeface="Source Code Pro Medium"/>
                <a:cs typeface="Source Code Pro Medium"/>
                <a:sym typeface="Source Code Pro Medium"/>
              </a:rPr>
              <a:t>animación</a:t>
            </a:r>
            <a:r>
              <a:rPr lang="es">
                <a:solidFill>
                  <a:schemeClr val="accent1"/>
                </a:solidFill>
                <a:latin typeface="Source Code Pro Medium"/>
                <a:ea typeface="Source Code Pro Medium"/>
                <a:cs typeface="Source Code Pro Medium"/>
                <a:sym typeface="Source Code Pro Medium"/>
              </a:rPr>
              <a:t>. Durante esta </a:t>
            </a:r>
            <a:r>
              <a:rPr lang="es">
                <a:solidFill>
                  <a:schemeClr val="accent1"/>
                </a:solidFill>
                <a:latin typeface="Source Code Pro Medium"/>
                <a:ea typeface="Source Code Pro Medium"/>
                <a:cs typeface="Source Code Pro Medium"/>
                <a:sym typeface="Source Code Pro Medium"/>
              </a:rPr>
              <a:t>animación</a:t>
            </a:r>
            <a:r>
              <a:rPr lang="es">
                <a:solidFill>
                  <a:schemeClr val="accent1"/>
                </a:solidFill>
                <a:latin typeface="Source Code Pro Medium"/>
                <a:ea typeface="Source Code Pro Medium"/>
                <a:cs typeface="Source Code Pro Medium"/>
                <a:sym typeface="Source Code Pro Medium"/>
              </a:rPr>
              <a:t> no se puede atacar ni defender.</a:t>
            </a:r>
            <a:r>
              <a:rPr lang="es">
                <a:solidFill>
                  <a:srgbClr val="434343"/>
                </a:solidFill>
                <a:latin typeface="Source Code Pro Medium"/>
                <a:ea typeface="Source Code Pro Medium"/>
                <a:cs typeface="Source Code Pro Medium"/>
                <a:sym typeface="Source Code Pro Medium"/>
              </a:rPr>
              <a:t> </a:t>
            </a:r>
            <a:endParaRPr>
              <a:solidFill>
                <a:srgbClr val="434343"/>
              </a:solidFill>
              <a:latin typeface="Source Code Pro Medium"/>
              <a:ea typeface="Source Code Pro Medium"/>
              <a:cs typeface="Source Code Pro Medium"/>
              <a:sym typeface="Source Code Pro Medium"/>
            </a:endParaRPr>
          </a:p>
        </p:txBody>
      </p:sp>
      <p:pic>
        <p:nvPicPr>
          <p:cNvPr id="512" name="Google Shape;512;p64"/>
          <p:cNvPicPr preferRelativeResize="0"/>
          <p:nvPr/>
        </p:nvPicPr>
        <p:blipFill>
          <a:blip r:embed="rId4">
            <a:alphaModFix/>
          </a:blip>
          <a:stretch>
            <a:fillRect/>
          </a:stretch>
        </p:blipFill>
        <p:spPr>
          <a:xfrm>
            <a:off x="-344707" y="553125"/>
            <a:ext cx="7275566" cy="5143501"/>
          </a:xfrm>
          <a:prstGeom prst="rect">
            <a:avLst/>
          </a:prstGeom>
          <a:noFill/>
          <a:ln>
            <a:noFill/>
          </a:ln>
        </p:spPr>
      </p:pic>
      <p:pic>
        <p:nvPicPr>
          <p:cNvPr id="513" name="Google Shape;513;p64"/>
          <p:cNvPicPr preferRelativeResize="0"/>
          <p:nvPr/>
        </p:nvPicPr>
        <p:blipFill>
          <a:blip r:embed="rId5">
            <a:alphaModFix/>
          </a:blip>
          <a:stretch>
            <a:fillRect/>
          </a:stretch>
        </p:blipFill>
        <p:spPr>
          <a:xfrm>
            <a:off x="2213143" y="553125"/>
            <a:ext cx="7275566" cy="51435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id="518" name="Google Shape;518;p65"/>
          <p:cNvPicPr preferRelativeResize="0"/>
          <p:nvPr/>
        </p:nvPicPr>
        <p:blipFill>
          <a:blip r:embed="rId3">
            <a:alphaModFix/>
          </a:blip>
          <a:stretch>
            <a:fillRect/>
          </a:stretch>
        </p:blipFill>
        <p:spPr>
          <a:xfrm>
            <a:off x="0" y="0"/>
            <a:ext cx="9144004" cy="5143500"/>
          </a:xfrm>
          <a:prstGeom prst="rect">
            <a:avLst/>
          </a:prstGeom>
          <a:noFill/>
          <a:ln>
            <a:noFill/>
          </a:ln>
        </p:spPr>
      </p:pic>
      <p:sp>
        <p:nvSpPr>
          <p:cNvPr id="519" name="Google Shape;519;p65"/>
          <p:cNvSpPr txBox="1"/>
          <p:nvPr>
            <p:ph idx="1" type="body"/>
          </p:nvPr>
        </p:nvSpPr>
        <p:spPr>
          <a:xfrm>
            <a:off x="743400" y="619075"/>
            <a:ext cx="7643400" cy="2588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s" sz="1600">
                <a:solidFill>
                  <a:schemeClr val="accent1"/>
                </a:solidFill>
              </a:rPr>
              <a:t>Embestida</a:t>
            </a:r>
            <a:r>
              <a:rPr b="1" lang="es" sz="1600">
                <a:solidFill>
                  <a:schemeClr val="accent1"/>
                </a:solidFill>
              </a:rPr>
              <a:t>:</a:t>
            </a:r>
            <a:r>
              <a:rPr lang="es" sz="1600">
                <a:solidFill>
                  <a:schemeClr val="accent1"/>
                </a:solidFill>
                <a:latin typeface="Source Code Pro Medium"/>
                <a:ea typeface="Source Code Pro Medium"/>
                <a:cs typeface="Source Code Pro Medium"/>
                <a:sym typeface="Source Code Pro Medium"/>
              </a:rPr>
              <a:t> Al pulsar el botón correspondiente Sam saldrá propulsada hacia donde estemos mirando (si hemos desbloqueado el Embestida). Esta Embestida depende del modo de arma que tengamos activado, en modo abanico lo podremos usar tanto en tierra como en el aire(solo una vez), mientras que en modo espada solo lo podremos usar en tierra. En modo abanico llega un poco más lejos, no hace daño y si Sam es golpeada recibe daño (no atraviesa a los enemigos). En modo espada hace daño (20), atraviesa a los enemigos y te hace invulnerable mientras estés realizando la Embestida. Ambas embestidas gastan 50 de yin.</a:t>
            </a:r>
            <a:endParaRPr sz="16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id="524" name="Google Shape;524;p66"/>
          <p:cNvPicPr preferRelativeResize="0"/>
          <p:nvPr/>
        </p:nvPicPr>
        <p:blipFill>
          <a:blip r:embed="rId3">
            <a:alphaModFix/>
          </a:blip>
          <a:stretch>
            <a:fillRect/>
          </a:stretch>
        </p:blipFill>
        <p:spPr>
          <a:xfrm>
            <a:off x="0" y="0"/>
            <a:ext cx="9144004" cy="5143500"/>
          </a:xfrm>
          <a:prstGeom prst="rect">
            <a:avLst/>
          </a:prstGeom>
          <a:noFill/>
          <a:ln>
            <a:noFill/>
          </a:ln>
        </p:spPr>
      </p:pic>
      <p:sp>
        <p:nvSpPr>
          <p:cNvPr id="525" name="Google Shape;525;p66"/>
          <p:cNvSpPr txBox="1"/>
          <p:nvPr>
            <p:ph idx="1" type="body"/>
          </p:nvPr>
        </p:nvSpPr>
        <p:spPr>
          <a:xfrm>
            <a:off x="743400" y="619075"/>
            <a:ext cx="7637400" cy="448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600">
                <a:solidFill>
                  <a:schemeClr val="accent1"/>
                </a:solidFill>
              </a:rPr>
              <a:t>Ataque Normal</a:t>
            </a:r>
            <a:r>
              <a:rPr b="1" lang="es" sz="1600">
                <a:solidFill>
                  <a:schemeClr val="accent1"/>
                </a:solidFill>
              </a:rPr>
              <a:t>:</a:t>
            </a:r>
            <a:r>
              <a:rPr lang="es" sz="1600">
                <a:solidFill>
                  <a:schemeClr val="accent1"/>
                </a:solidFill>
                <a:latin typeface="Source Code Pro Medium"/>
                <a:ea typeface="Source Code Pro Medium"/>
                <a:cs typeface="Source Code Pro Medium"/>
                <a:sym typeface="Source Code Pro Medium"/>
              </a:rPr>
              <a:t> Según el modo de arma que tengamos activo el ataque realizará una acción o otra.</a:t>
            </a:r>
            <a:endParaRPr sz="1600">
              <a:solidFill>
                <a:schemeClr val="accent1"/>
              </a:solidFill>
              <a:latin typeface="Source Code Pro Medium"/>
              <a:ea typeface="Source Code Pro Medium"/>
              <a:cs typeface="Source Code Pro Medium"/>
              <a:sym typeface="Source Code Pro Medium"/>
            </a:endParaRPr>
          </a:p>
          <a:p>
            <a:pPr indent="-330200" lvl="0" marL="457200" rtl="0" algn="just">
              <a:spcBef>
                <a:spcPts val="1600"/>
              </a:spcBef>
              <a:spcAft>
                <a:spcPts val="0"/>
              </a:spcAft>
              <a:buClr>
                <a:schemeClr val="accent1"/>
              </a:buClr>
              <a:buSzPts val="1600"/>
              <a:buFont typeface="Source Code Pro Medium"/>
              <a:buChar char="●"/>
            </a:pPr>
            <a:r>
              <a:rPr lang="es" sz="1600">
                <a:solidFill>
                  <a:schemeClr val="accent1"/>
                </a:solidFill>
                <a:latin typeface="Source Code Pro Medium"/>
                <a:ea typeface="Source Code Pro Medium"/>
                <a:cs typeface="Source Code Pro Medium"/>
                <a:sym typeface="Source Code Pro Medium"/>
              </a:rPr>
              <a:t>En el modo Espada lanzara un tajo rápido hacia la dirección a la que estés mirando. Hay tres animaciones para el golpe que dependen del número de golpes seguidos. El golpe consumirá 30 puntos yin y hará 10 puntos de daño.</a:t>
            </a:r>
            <a:endParaRPr sz="1600">
              <a:solidFill>
                <a:schemeClr val="accent1"/>
              </a:solidFill>
              <a:latin typeface="Source Code Pro Medium"/>
              <a:ea typeface="Source Code Pro Medium"/>
              <a:cs typeface="Source Code Pro Medium"/>
              <a:sym typeface="Source Code Pro Medium"/>
            </a:endParaRPr>
          </a:p>
          <a:p>
            <a:pPr indent="-330200" lvl="0" marL="457200" rtl="0" algn="just">
              <a:spcBef>
                <a:spcPts val="0"/>
              </a:spcBef>
              <a:spcAft>
                <a:spcPts val="0"/>
              </a:spcAft>
              <a:buClr>
                <a:schemeClr val="accent1"/>
              </a:buClr>
              <a:buSzPts val="1600"/>
              <a:buFont typeface="Source Code Pro Medium"/>
              <a:buChar char="●"/>
            </a:pPr>
            <a:r>
              <a:rPr lang="es" sz="1600">
                <a:solidFill>
                  <a:schemeClr val="accent1"/>
                </a:solidFill>
                <a:latin typeface="Source Code Pro Medium"/>
                <a:ea typeface="Source Code Pro Medium"/>
                <a:cs typeface="Source Code Pro Medium"/>
                <a:sym typeface="Source Code Pro Medium"/>
              </a:rPr>
              <a:t>En el modo Abanico lanzara una pequeña rafaga de aire hacia la dirección a la que estés mirando. Esta rafaga empujara a los enemigos. Este golpe tiene dos animaciones que dependen del número de golpes seguidos. La rafaga consumirá 20 puntos yin pero no hara daño.</a:t>
            </a:r>
            <a:endParaRPr sz="16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id="530" name="Google Shape;530;p67"/>
          <p:cNvPicPr preferRelativeResize="0"/>
          <p:nvPr/>
        </p:nvPicPr>
        <p:blipFill>
          <a:blip r:embed="rId3">
            <a:alphaModFix/>
          </a:blip>
          <a:stretch>
            <a:fillRect/>
          </a:stretch>
        </p:blipFill>
        <p:spPr>
          <a:xfrm>
            <a:off x="0" y="0"/>
            <a:ext cx="9144004" cy="5143500"/>
          </a:xfrm>
          <a:prstGeom prst="rect">
            <a:avLst/>
          </a:prstGeom>
          <a:noFill/>
          <a:ln>
            <a:noFill/>
          </a:ln>
        </p:spPr>
      </p:pic>
      <p:sp>
        <p:nvSpPr>
          <p:cNvPr id="531" name="Google Shape;531;p67"/>
          <p:cNvSpPr txBox="1"/>
          <p:nvPr>
            <p:ph idx="1" type="body"/>
          </p:nvPr>
        </p:nvSpPr>
        <p:spPr>
          <a:xfrm>
            <a:off x="743400" y="617750"/>
            <a:ext cx="7643400" cy="43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accent1"/>
                </a:solidFill>
              </a:rPr>
              <a:t>Ataque Fuerte:</a:t>
            </a:r>
            <a:r>
              <a:rPr lang="es" sz="1600">
                <a:solidFill>
                  <a:schemeClr val="accent1"/>
                </a:solidFill>
                <a:latin typeface="Source Code Pro Medium"/>
                <a:ea typeface="Source Code Pro Medium"/>
                <a:cs typeface="Source Code Pro Medium"/>
                <a:sym typeface="Source Code Pro Medium"/>
              </a:rPr>
              <a:t> </a:t>
            </a:r>
            <a:r>
              <a:rPr lang="es" sz="1600">
                <a:solidFill>
                  <a:schemeClr val="accent1"/>
                </a:solidFill>
                <a:latin typeface="Source Code Pro Medium"/>
                <a:ea typeface="Source Code Pro Medium"/>
                <a:cs typeface="Source Code Pro Medium"/>
                <a:sym typeface="Source Code Pro Medium"/>
              </a:rPr>
              <a:t>Según el modo de arma que tengamos activo el ataque realizará una acción o otra.</a:t>
            </a:r>
            <a:endParaRPr sz="1600">
              <a:solidFill>
                <a:schemeClr val="accent1"/>
              </a:solidFill>
              <a:latin typeface="Source Code Pro Medium"/>
              <a:ea typeface="Source Code Pro Medium"/>
              <a:cs typeface="Source Code Pro Medium"/>
              <a:sym typeface="Source Code Pro Medium"/>
            </a:endParaRPr>
          </a:p>
          <a:p>
            <a:pPr indent="-330200" lvl="0" marL="457200" rtl="0" algn="l">
              <a:spcBef>
                <a:spcPts val="1600"/>
              </a:spcBef>
              <a:spcAft>
                <a:spcPts val="0"/>
              </a:spcAft>
              <a:buClr>
                <a:schemeClr val="accent1"/>
              </a:buClr>
              <a:buSzPts val="1600"/>
              <a:buFont typeface="Source Code Pro Medium"/>
              <a:buChar char="●"/>
            </a:pPr>
            <a:r>
              <a:rPr lang="es" sz="1600">
                <a:solidFill>
                  <a:schemeClr val="accent1"/>
                </a:solidFill>
                <a:latin typeface="Source Code Pro Medium"/>
                <a:ea typeface="Source Code Pro Medium"/>
                <a:cs typeface="Source Code Pro Medium"/>
                <a:sym typeface="Source Code Pro Medium"/>
              </a:rPr>
              <a:t>En el modo Espada lanzara un tajo lento hacia la dirección a la que estés mirando. Hay dos animaciones para el golpe que dependen del número de golpes seguidos. El golpe consumirá 50 puntos yin y hará 30 puntos de daño.</a:t>
            </a:r>
            <a:endParaRPr sz="1600">
              <a:solidFill>
                <a:schemeClr val="accent1"/>
              </a:solidFill>
              <a:latin typeface="Source Code Pro Medium"/>
              <a:ea typeface="Source Code Pro Medium"/>
              <a:cs typeface="Source Code Pro Medium"/>
              <a:sym typeface="Source Code Pro Medium"/>
            </a:endParaRPr>
          </a:p>
          <a:p>
            <a:pPr indent="-330200" lvl="0" marL="457200" rtl="0" algn="just">
              <a:spcBef>
                <a:spcPts val="0"/>
              </a:spcBef>
              <a:spcAft>
                <a:spcPts val="0"/>
              </a:spcAft>
              <a:buClr>
                <a:schemeClr val="accent1"/>
              </a:buClr>
              <a:buSzPts val="1600"/>
              <a:buFont typeface="Source Code Pro Medium"/>
              <a:buChar char="●"/>
            </a:pPr>
            <a:r>
              <a:rPr lang="es" sz="1600">
                <a:solidFill>
                  <a:schemeClr val="accent1"/>
                </a:solidFill>
                <a:latin typeface="Source Code Pro Medium"/>
                <a:ea typeface="Source Code Pro Medium"/>
                <a:cs typeface="Source Code Pro Medium"/>
                <a:sym typeface="Source Code Pro Medium"/>
              </a:rPr>
              <a:t>En el modo Abanico lanzara una gran rafaga de aire hacia la dirección a la que estés mirando. Esta rafaga empujara a los enemigos. El golpe tarda un poco en cargarse. La rafaga consumirá 70 puntos yin y hará 40 de daño.</a:t>
            </a:r>
            <a:endParaRPr sz="16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pic>
        <p:nvPicPr>
          <p:cNvPr id="536" name="Google Shape;536;p68"/>
          <p:cNvPicPr preferRelativeResize="0"/>
          <p:nvPr/>
        </p:nvPicPr>
        <p:blipFill>
          <a:blip r:embed="rId3">
            <a:alphaModFix/>
          </a:blip>
          <a:stretch>
            <a:fillRect/>
          </a:stretch>
        </p:blipFill>
        <p:spPr>
          <a:xfrm>
            <a:off x="0" y="0"/>
            <a:ext cx="9144004" cy="5143500"/>
          </a:xfrm>
          <a:prstGeom prst="rect">
            <a:avLst/>
          </a:prstGeom>
          <a:noFill/>
          <a:ln>
            <a:noFill/>
          </a:ln>
        </p:spPr>
      </p:pic>
      <p:sp>
        <p:nvSpPr>
          <p:cNvPr id="537" name="Google Shape;537;p68"/>
          <p:cNvSpPr txBox="1"/>
          <p:nvPr>
            <p:ph idx="1" type="body"/>
          </p:nvPr>
        </p:nvSpPr>
        <p:spPr>
          <a:xfrm>
            <a:off x="749400" y="617750"/>
            <a:ext cx="7637400" cy="433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400">
                <a:solidFill>
                  <a:schemeClr val="accent1"/>
                </a:solidFill>
              </a:rPr>
              <a:t>Cubrirse</a:t>
            </a:r>
            <a:r>
              <a:rPr b="1" lang="es" sz="1400">
                <a:solidFill>
                  <a:schemeClr val="accent1"/>
                </a:solidFill>
              </a:rPr>
              <a:t>:</a:t>
            </a:r>
            <a:r>
              <a:rPr lang="es" sz="1400">
                <a:solidFill>
                  <a:schemeClr val="accent1"/>
                </a:solidFill>
                <a:latin typeface="Source Code Pro Medium"/>
                <a:ea typeface="Source Code Pro Medium"/>
                <a:cs typeface="Source Code Pro Medium"/>
                <a:sym typeface="Source Code Pro Medium"/>
              </a:rPr>
              <a:t> Según el modo de arma que tengamos activo la defensa diferentes </a:t>
            </a:r>
            <a:r>
              <a:rPr lang="es" sz="1400">
                <a:solidFill>
                  <a:schemeClr val="accent1"/>
                </a:solidFill>
                <a:latin typeface="Source Code Pro Medium"/>
                <a:ea typeface="Source Code Pro Medium"/>
                <a:cs typeface="Source Code Pro Medium"/>
                <a:sym typeface="Source Code Pro Medium"/>
              </a:rPr>
              <a:t>características</a:t>
            </a:r>
            <a:r>
              <a:rPr lang="es" sz="1400">
                <a:solidFill>
                  <a:schemeClr val="accent1"/>
                </a:solidFill>
                <a:latin typeface="Source Code Pro Medium"/>
                <a:ea typeface="Source Code Pro Medium"/>
                <a:cs typeface="Source Code Pro Medium"/>
                <a:sym typeface="Source Code Pro Medium"/>
              </a:rPr>
              <a:t>.</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160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En el modo Espada bloquear un ataque gasta 50 puntos de yin. Algunos ataques que hacen 2 de daño no </a:t>
            </a:r>
            <a:r>
              <a:rPr lang="es" sz="1400">
                <a:solidFill>
                  <a:schemeClr val="accent1"/>
                </a:solidFill>
                <a:latin typeface="Source Code Pro Medium"/>
                <a:ea typeface="Source Code Pro Medium"/>
                <a:cs typeface="Source Code Pro Medium"/>
                <a:sym typeface="Source Code Pro Medium"/>
              </a:rPr>
              <a:t>serán</a:t>
            </a:r>
            <a:r>
              <a:rPr lang="es" sz="1400">
                <a:solidFill>
                  <a:schemeClr val="accent1"/>
                </a:solidFill>
                <a:latin typeface="Source Code Pro Medium"/>
                <a:ea typeface="Source Code Pro Medium"/>
                <a:cs typeface="Source Code Pro Medium"/>
                <a:sym typeface="Source Code Pro Medium"/>
              </a:rPr>
              <a:t> bloqueables. Mantener la defensa activa consume muy poco yin por segundo.</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En el modo Abanico bloquear un ataque </a:t>
            </a:r>
            <a:r>
              <a:rPr lang="es" sz="1400">
                <a:solidFill>
                  <a:schemeClr val="accent1"/>
                </a:solidFill>
                <a:latin typeface="Source Code Pro Medium"/>
                <a:ea typeface="Source Code Pro Medium"/>
                <a:cs typeface="Source Code Pro Medium"/>
                <a:sym typeface="Source Code Pro Medium"/>
              </a:rPr>
              <a:t>gasta</a:t>
            </a:r>
            <a:r>
              <a:rPr lang="es" sz="1400">
                <a:solidFill>
                  <a:schemeClr val="accent1"/>
                </a:solidFill>
                <a:latin typeface="Source Code Pro Medium"/>
                <a:ea typeface="Source Code Pro Medium"/>
                <a:cs typeface="Source Code Pro Medium"/>
                <a:sym typeface="Source Code Pro Medium"/>
              </a:rPr>
              <a:t> 10 puntos de yin. Bloquea todos los ataques. Mantener la defensa activa consume bastante yin por segundo.</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400">
                <a:solidFill>
                  <a:schemeClr val="accent1"/>
                </a:solidFill>
                <a:latin typeface="Source Code Pro Medium"/>
                <a:ea typeface="Source Code Pro Medium"/>
                <a:cs typeface="Source Code Pro Medium"/>
                <a:sym typeface="Source Code Pro Medium"/>
              </a:rPr>
              <a:t>Algunos ataques de jefes no son bloqueables, se marcaran con alguna señal.</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1600"/>
              </a:spcAft>
              <a:buNone/>
            </a:pPr>
            <a:r>
              <a:rPr lang="es" sz="1400">
                <a:solidFill>
                  <a:schemeClr val="accent1"/>
                </a:solidFill>
                <a:latin typeface="Source Code Pro Medium"/>
                <a:ea typeface="Source Code Pro Medium"/>
                <a:cs typeface="Source Code Pro Medium"/>
                <a:sym typeface="Source Code Pro Medium"/>
              </a:rPr>
              <a:t>Mientras mantienes la defensa no recargas yin.</a:t>
            </a:r>
            <a:endParaRPr sz="14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pic>
        <p:nvPicPr>
          <p:cNvPr id="542" name="Google Shape;542;p69"/>
          <p:cNvPicPr preferRelativeResize="0"/>
          <p:nvPr/>
        </p:nvPicPr>
        <p:blipFill>
          <a:blip r:embed="rId3">
            <a:alphaModFix/>
          </a:blip>
          <a:stretch>
            <a:fillRect/>
          </a:stretch>
        </p:blipFill>
        <p:spPr>
          <a:xfrm>
            <a:off x="0" y="0"/>
            <a:ext cx="9144004" cy="5143500"/>
          </a:xfrm>
          <a:prstGeom prst="rect">
            <a:avLst/>
          </a:prstGeom>
          <a:noFill/>
          <a:ln>
            <a:noFill/>
          </a:ln>
        </p:spPr>
      </p:pic>
      <p:sp>
        <p:nvSpPr>
          <p:cNvPr id="543" name="Google Shape;543;p69"/>
          <p:cNvSpPr txBox="1"/>
          <p:nvPr>
            <p:ph idx="1" type="body"/>
          </p:nvPr>
        </p:nvSpPr>
        <p:spPr>
          <a:xfrm>
            <a:off x="743400" y="693950"/>
            <a:ext cx="7637400" cy="368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400">
                <a:solidFill>
                  <a:schemeClr val="accent1"/>
                </a:solidFill>
              </a:rPr>
              <a:t>Yin,Yang</a:t>
            </a:r>
            <a:r>
              <a:rPr b="1" lang="es" sz="1400">
                <a:solidFill>
                  <a:schemeClr val="accent1"/>
                </a:solidFill>
              </a:rPr>
              <a:t>:</a:t>
            </a:r>
            <a:r>
              <a:rPr b="1" lang="es" sz="1400">
                <a:solidFill>
                  <a:schemeClr val="accent1"/>
                </a:solidFill>
              </a:rPr>
              <a:t> </a:t>
            </a:r>
            <a:r>
              <a:rPr lang="es" sz="1400">
                <a:solidFill>
                  <a:schemeClr val="accent1"/>
                </a:solidFill>
                <a:latin typeface="Source Code Pro Medium"/>
                <a:ea typeface="Source Code Pro Medium"/>
                <a:cs typeface="Source Code Pro Medium"/>
                <a:sym typeface="Source Code Pro Medium"/>
              </a:rPr>
              <a:t>El Yin y el yang son las dos </a:t>
            </a:r>
            <a:r>
              <a:rPr lang="es" sz="1400">
                <a:solidFill>
                  <a:schemeClr val="accent1"/>
                </a:solidFill>
                <a:latin typeface="Source Code Pro Medium"/>
                <a:ea typeface="Source Code Pro Medium"/>
                <a:cs typeface="Source Code Pro Medium"/>
                <a:sym typeface="Source Code Pro Medium"/>
              </a:rPr>
              <a:t>energías</a:t>
            </a:r>
            <a:r>
              <a:rPr lang="es" sz="1400">
                <a:solidFill>
                  <a:schemeClr val="accent1"/>
                </a:solidFill>
                <a:latin typeface="Source Code Pro Medium"/>
                <a:ea typeface="Source Code Pro Medium"/>
                <a:cs typeface="Source Code Pro Medium"/>
                <a:sym typeface="Source Code Pro Medium"/>
              </a:rPr>
              <a:t> que rigen las habilidades de nuestro juego.</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400">
                <a:solidFill>
                  <a:schemeClr val="accent1"/>
                </a:solidFill>
                <a:latin typeface="Source Code Pro Medium"/>
                <a:ea typeface="Source Code Pro Medium"/>
                <a:cs typeface="Source Code Pro Medium"/>
                <a:sym typeface="Source Code Pro Medium"/>
              </a:rPr>
              <a:t>El Yang sirve para curarnos y nos permite hacer tres curas al estar al </a:t>
            </a:r>
            <a:r>
              <a:rPr lang="es" sz="1400">
                <a:solidFill>
                  <a:schemeClr val="accent1"/>
                </a:solidFill>
                <a:latin typeface="Source Code Pro Medium"/>
                <a:ea typeface="Source Code Pro Medium"/>
                <a:cs typeface="Source Code Pro Medium"/>
                <a:sym typeface="Source Code Pro Medium"/>
              </a:rPr>
              <a:t>máximo (30/30)</a:t>
            </a:r>
            <a:r>
              <a:rPr lang="es" sz="1400">
                <a:solidFill>
                  <a:schemeClr val="accent1"/>
                </a:solidFill>
                <a:latin typeface="Source Code Pro Medium"/>
                <a:ea typeface="Source Code Pro Medium"/>
                <a:cs typeface="Source Code Pro Medium"/>
                <a:sym typeface="Source Code Pro Medium"/>
              </a:rPr>
              <a:t>. Para recuperar esta </a:t>
            </a:r>
            <a:r>
              <a:rPr lang="es" sz="1400">
                <a:solidFill>
                  <a:schemeClr val="accent1"/>
                </a:solidFill>
                <a:latin typeface="Source Code Pro Medium"/>
                <a:ea typeface="Source Code Pro Medium"/>
                <a:cs typeface="Source Code Pro Medium"/>
                <a:sym typeface="Source Code Pro Medium"/>
              </a:rPr>
              <a:t>energía</a:t>
            </a:r>
            <a:r>
              <a:rPr lang="es" sz="1400">
                <a:solidFill>
                  <a:schemeClr val="accent1"/>
                </a:solidFill>
                <a:latin typeface="Source Code Pro Medium"/>
                <a:ea typeface="Source Code Pro Medium"/>
                <a:cs typeface="Source Code Pro Medium"/>
                <a:sym typeface="Source Code Pro Medium"/>
              </a:rPr>
              <a:t> hay que hacer daño a los enemigos. Cada ataque recupera entre 1 y 3 puntos de yang.</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400">
                <a:solidFill>
                  <a:schemeClr val="accent1"/>
                </a:solidFill>
                <a:latin typeface="Source Code Pro Medium"/>
                <a:ea typeface="Source Code Pro Medium"/>
                <a:cs typeface="Source Code Pro Medium"/>
                <a:sym typeface="Source Code Pro Medium"/>
              </a:rPr>
              <a:t>El Yin (</a:t>
            </a:r>
            <a:r>
              <a:rPr lang="es" sz="1400">
                <a:solidFill>
                  <a:schemeClr val="accent1"/>
                </a:solidFill>
                <a:latin typeface="Source Code Pro Medium"/>
                <a:ea typeface="Source Code Pro Medium"/>
                <a:cs typeface="Source Code Pro Medium"/>
                <a:sym typeface="Source Code Pro Medium"/>
              </a:rPr>
              <a:t>máximo</a:t>
            </a:r>
            <a:r>
              <a:rPr lang="es" sz="1400">
                <a:solidFill>
                  <a:schemeClr val="accent1"/>
                </a:solidFill>
                <a:latin typeface="Source Code Pro Medium"/>
                <a:ea typeface="Source Code Pro Medium"/>
                <a:cs typeface="Source Code Pro Medium"/>
                <a:sym typeface="Source Code Pro Medium"/>
              </a:rPr>
              <a:t> 100) sirve para realizar ataques y cubrirse. Cada ataque o defensa consume un porcentaje de </a:t>
            </a:r>
            <a:r>
              <a:rPr lang="es" sz="1400">
                <a:solidFill>
                  <a:schemeClr val="accent1"/>
                </a:solidFill>
                <a:latin typeface="Source Code Pro Medium"/>
                <a:ea typeface="Source Code Pro Medium"/>
                <a:cs typeface="Source Code Pro Medium"/>
                <a:sym typeface="Source Code Pro Medium"/>
              </a:rPr>
              <a:t>energía</a:t>
            </a:r>
            <a:r>
              <a:rPr lang="es" sz="1400">
                <a:solidFill>
                  <a:schemeClr val="accent1"/>
                </a:solidFill>
                <a:latin typeface="Source Code Pro Medium"/>
                <a:ea typeface="Source Code Pro Medium"/>
                <a:cs typeface="Source Code Pro Medium"/>
                <a:sym typeface="Source Code Pro Medium"/>
              </a:rPr>
              <a:t> diferente. La </a:t>
            </a:r>
            <a:r>
              <a:rPr lang="es" sz="1400">
                <a:solidFill>
                  <a:schemeClr val="accent1"/>
                </a:solidFill>
                <a:latin typeface="Source Code Pro Medium"/>
                <a:ea typeface="Source Code Pro Medium"/>
                <a:cs typeface="Source Code Pro Medium"/>
                <a:sym typeface="Source Code Pro Medium"/>
              </a:rPr>
              <a:t>energía</a:t>
            </a:r>
            <a:r>
              <a:rPr lang="es" sz="1400">
                <a:solidFill>
                  <a:schemeClr val="accent1"/>
                </a:solidFill>
                <a:latin typeface="Source Code Pro Medium"/>
                <a:ea typeface="Source Code Pro Medium"/>
                <a:cs typeface="Source Code Pro Medium"/>
                <a:sym typeface="Source Code Pro Medium"/>
              </a:rPr>
              <a:t> yin se recupera </a:t>
            </a:r>
            <a:r>
              <a:rPr lang="es" sz="1400">
                <a:solidFill>
                  <a:schemeClr val="accent1"/>
                </a:solidFill>
                <a:latin typeface="Source Code Pro Medium"/>
                <a:ea typeface="Source Code Pro Medium"/>
                <a:cs typeface="Source Code Pro Medium"/>
                <a:sym typeface="Source Code Pro Medium"/>
              </a:rPr>
              <a:t>automática</a:t>
            </a:r>
            <a:r>
              <a:rPr lang="es" sz="1400">
                <a:solidFill>
                  <a:schemeClr val="accent1"/>
                </a:solidFill>
                <a:latin typeface="Source Code Pro Medium"/>
                <a:ea typeface="Source Code Pro Medium"/>
                <a:cs typeface="Source Code Pro Medium"/>
                <a:sym typeface="Source Code Pro Medium"/>
              </a:rPr>
              <a:t> y </a:t>
            </a:r>
            <a:r>
              <a:rPr lang="es" sz="1400">
                <a:solidFill>
                  <a:schemeClr val="accent1"/>
                </a:solidFill>
                <a:latin typeface="Source Code Pro Medium"/>
                <a:ea typeface="Source Code Pro Medium"/>
                <a:cs typeface="Source Code Pro Medium"/>
                <a:sym typeface="Source Code Pro Medium"/>
              </a:rPr>
              <a:t>rápidamente, excepto si mantienes la defensa.</a:t>
            </a:r>
            <a:endParaRPr sz="14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1600"/>
              </a:spcAft>
              <a:buNone/>
            </a:pPr>
            <a:r>
              <a:t/>
            </a:r>
            <a:endParaRPr sz="1400">
              <a:solidFill>
                <a:schemeClr val="accent1"/>
              </a:solidFill>
              <a:latin typeface="Source Code Pro Medium"/>
              <a:ea typeface="Source Code Pro Medium"/>
              <a:cs typeface="Source Code Pro Medium"/>
              <a:sym typeface="Source Code Pro Medium"/>
            </a:endParaRPr>
          </a:p>
        </p:txBody>
      </p:sp>
      <p:pic>
        <p:nvPicPr>
          <p:cNvPr id="544" name="Google Shape;544;p69"/>
          <p:cNvPicPr preferRelativeResize="0"/>
          <p:nvPr/>
        </p:nvPicPr>
        <p:blipFill>
          <a:blip r:embed="rId4">
            <a:alphaModFix/>
          </a:blip>
          <a:stretch>
            <a:fillRect/>
          </a:stretch>
        </p:blipFill>
        <p:spPr>
          <a:xfrm>
            <a:off x="1466174" y="1749700"/>
            <a:ext cx="6039452" cy="42696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70"/>
          <p:cNvPicPr preferRelativeResize="0"/>
          <p:nvPr/>
        </p:nvPicPr>
        <p:blipFill>
          <a:blip r:embed="rId3">
            <a:alphaModFix/>
          </a:blip>
          <a:stretch>
            <a:fillRect/>
          </a:stretch>
        </p:blipFill>
        <p:spPr>
          <a:xfrm>
            <a:off x="0" y="0"/>
            <a:ext cx="9144004" cy="5143500"/>
          </a:xfrm>
          <a:prstGeom prst="rect">
            <a:avLst/>
          </a:prstGeom>
          <a:noFill/>
          <a:ln>
            <a:noFill/>
          </a:ln>
        </p:spPr>
      </p:pic>
      <p:sp>
        <p:nvSpPr>
          <p:cNvPr id="550" name="Google Shape;550;p70"/>
          <p:cNvSpPr txBox="1"/>
          <p:nvPr>
            <p:ph idx="1" type="body"/>
          </p:nvPr>
        </p:nvSpPr>
        <p:spPr>
          <a:xfrm>
            <a:off x="750950" y="771475"/>
            <a:ext cx="76329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400">
                <a:solidFill>
                  <a:schemeClr val="accent1"/>
                </a:solidFill>
              </a:rPr>
              <a:t>Modo Deva:</a:t>
            </a:r>
            <a:r>
              <a:rPr lang="es" sz="1400">
                <a:solidFill>
                  <a:schemeClr val="accent1"/>
                </a:solidFill>
                <a:latin typeface="Source Code Pro Medium"/>
                <a:ea typeface="Source Code Pro Medium"/>
                <a:cs typeface="Source Code Pro Medium"/>
                <a:sym typeface="Source Code Pro Medium"/>
              </a:rPr>
              <a:t> </a:t>
            </a:r>
            <a:r>
              <a:rPr lang="es" sz="1400">
                <a:solidFill>
                  <a:schemeClr val="accent1"/>
                </a:solidFill>
                <a:latin typeface="Source Code Pro Medium"/>
                <a:ea typeface="Source Code Pro Medium"/>
                <a:cs typeface="Source Code Pro Medium"/>
                <a:sym typeface="Source Code Pro Medium"/>
              </a:rPr>
              <a:t>El modo Deva se carga golpeando enemigos. Se carga totalmente al golpear 20 veces sin recibir daño. Si recibes daño el contador vuelve a 0. Una vez cargado, puedes activarlo cuando quieras y no lo perderás si te golpean.</a:t>
            </a:r>
            <a:endParaRPr sz="1400">
              <a:solidFill>
                <a:schemeClr val="accent1"/>
              </a:solidFill>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pic>
        <p:nvPicPr>
          <p:cNvPr id="551" name="Google Shape;551;p70"/>
          <p:cNvPicPr preferRelativeResize="0"/>
          <p:nvPr/>
        </p:nvPicPr>
        <p:blipFill>
          <a:blip r:embed="rId4">
            <a:alphaModFix/>
          </a:blip>
          <a:stretch>
            <a:fillRect/>
          </a:stretch>
        </p:blipFill>
        <p:spPr>
          <a:xfrm>
            <a:off x="622518" y="633700"/>
            <a:ext cx="7275566" cy="51435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pic>
        <p:nvPicPr>
          <p:cNvPr id="556" name="Google Shape;556;p71"/>
          <p:cNvPicPr preferRelativeResize="0"/>
          <p:nvPr/>
        </p:nvPicPr>
        <p:blipFill>
          <a:blip r:embed="rId3">
            <a:alphaModFix/>
          </a:blip>
          <a:stretch>
            <a:fillRect/>
          </a:stretch>
        </p:blipFill>
        <p:spPr>
          <a:xfrm>
            <a:off x="0" y="0"/>
            <a:ext cx="9144004" cy="5143500"/>
          </a:xfrm>
          <a:prstGeom prst="rect">
            <a:avLst/>
          </a:prstGeom>
          <a:noFill/>
          <a:ln>
            <a:noFill/>
          </a:ln>
        </p:spPr>
      </p:pic>
      <p:sp>
        <p:nvSpPr>
          <p:cNvPr id="557" name="Google Shape;557;p71"/>
          <p:cNvSpPr txBox="1"/>
          <p:nvPr>
            <p:ph idx="1" type="body"/>
          </p:nvPr>
        </p:nvSpPr>
        <p:spPr>
          <a:xfrm>
            <a:off x="743400" y="631475"/>
            <a:ext cx="7637400" cy="424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600">
                <a:solidFill>
                  <a:schemeClr val="accent1"/>
                </a:solidFill>
              </a:rPr>
              <a:t>Interactuar:</a:t>
            </a:r>
            <a:r>
              <a:rPr lang="es" sz="1600">
                <a:solidFill>
                  <a:schemeClr val="accent1"/>
                </a:solidFill>
                <a:latin typeface="Source Code Pro Medium"/>
                <a:ea typeface="Source Code Pro Medium"/>
                <a:cs typeface="Source Code Pro Medium"/>
                <a:sym typeface="Source Code Pro Medium"/>
              </a:rPr>
              <a:t> En ciertos momentos del juego podremos interactuar con NPC’s o con partes del escenario como puertas, interruptores, cofres…</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600">
                <a:solidFill>
                  <a:schemeClr val="accent1"/>
                </a:solidFill>
                <a:latin typeface="Source Code Pro Medium"/>
                <a:ea typeface="Source Code Pro Medium"/>
                <a:cs typeface="Source Code Pro Medium"/>
                <a:sym typeface="Source Code Pro Medium"/>
              </a:rPr>
              <a:t>Al estar cerca de uno de estos lugares o NPC’s aparecera un boton en la pantalla avisando de que puedes interactuar o hablar. Si lo pulsamos saltara la animación o texto correspondiente y no podremos realizar ninguna </a:t>
            </a:r>
            <a:r>
              <a:rPr lang="es" sz="1600">
                <a:solidFill>
                  <a:schemeClr val="accent1"/>
                </a:solidFill>
                <a:latin typeface="Source Code Pro Medium"/>
                <a:ea typeface="Source Code Pro Medium"/>
                <a:cs typeface="Source Code Pro Medium"/>
                <a:sym typeface="Source Code Pro Medium"/>
              </a:rPr>
              <a:t>acción</a:t>
            </a:r>
            <a:r>
              <a:rPr lang="es" sz="1600">
                <a:solidFill>
                  <a:schemeClr val="accent1"/>
                </a:solidFill>
                <a:latin typeface="Source Code Pro Medium"/>
                <a:ea typeface="Source Code Pro Medium"/>
                <a:cs typeface="Source Code Pro Medium"/>
                <a:sym typeface="Source Code Pro Medium"/>
              </a:rPr>
              <a:t> mientras la </a:t>
            </a:r>
            <a:r>
              <a:rPr lang="es" sz="1600">
                <a:solidFill>
                  <a:schemeClr val="accent1"/>
                </a:solidFill>
                <a:latin typeface="Source Code Pro Medium"/>
                <a:ea typeface="Source Code Pro Medium"/>
                <a:cs typeface="Source Code Pro Medium"/>
                <a:sym typeface="Source Code Pro Medium"/>
              </a:rPr>
              <a:t>animación</a:t>
            </a:r>
            <a:r>
              <a:rPr lang="es" sz="1600">
                <a:solidFill>
                  <a:schemeClr val="accent1"/>
                </a:solidFill>
                <a:latin typeface="Source Code Pro Medium"/>
                <a:ea typeface="Source Code Pro Medium"/>
                <a:cs typeface="Source Code Pro Medium"/>
                <a:sym typeface="Source Code Pro Medium"/>
              </a:rPr>
              <a:t> continue.</a:t>
            </a:r>
            <a:endParaRPr sz="16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t/>
            </a:r>
            <a:endParaRPr b="1" sz="1600">
              <a:solidFill>
                <a:schemeClr val="accent1"/>
              </a:solidFill>
            </a:endParaRPr>
          </a:p>
          <a:p>
            <a:pPr indent="0" lvl="0" marL="0" rtl="0" algn="just">
              <a:spcBef>
                <a:spcPts val="1600"/>
              </a:spcBef>
              <a:spcAft>
                <a:spcPts val="1600"/>
              </a:spcAft>
              <a:buNone/>
            </a:pPr>
            <a:r>
              <a:rPr b="1" lang="es" sz="1600">
                <a:solidFill>
                  <a:schemeClr val="accent1"/>
                </a:solidFill>
              </a:rPr>
              <a:t>Pausa:</a:t>
            </a:r>
            <a:r>
              <a:rPr lang="es" sz="1600">
                <a:solidFill>
                  <a:schemeClr val="accent1"/>
                </a:solidFill>
                <a:latin typeface="Source Code Pro Medium"/>
                <a:ea typeface="Source Code Pro Medium"/>
                <a:cs typeface="Source Code Pro Medium"/>
                <a:sym typeface="Source Code Pro Medium"/>
              </a:rPr>
              <a:t> Cuando pulsamos el </a:t>
            </a:r>
            <a:r>
              <a:rPr lang="es" sz="1600">
                <a:solidFill>
                  <a:schemeClr val="accent1"/>
                </a:solidFill>
                <a:latin typeface="Source Code Pro Medium"/>
                <a:ea typeface="Source Code Pro Medium"/>
                <a:cs typeface="Source Code Pro Medium"/>
                <a:sym typeface="Source Code Pro Medium"/>
              </a:rPr>
              <a:t>botón</a:t>
            </a:r>
            <a:r>
              <a:rPr lang="es" sz="1600">
                <a:solidFill>
                  <a:schemeClr val="accent1"/>
                </a:solidFill>
                <a:latin typeface="Source Code Pro Medium"/>
                <a:ea typeface="Source Code Pro Medium"/>
                <a:cs typeface="Source Code Pro Medium"/>
                <a:sym typeface="Source Code Pro Medium"/>
              </a:rPr>
              <a:t> de pausa el tiempo en el juego se pausa y se abre el </a:t>
            </a:r>
            <a:r>
              <a:rPr lang="es" sz="1600">
                <a:solidFill>
                  <a:schemeClr val="accent1"/>
                </a:solidFill>
                <a:latin typeface="Source Code Pro Medium"/>
                <a:ea typeface="Source Code Pro Medium"/>
                <a:cs typeface="Source Code Pro Medium"/>
                <a:sym typeface="Source Code Pro Medium"/>
              </a:rPr>
              <a:t>menú</a:t>
            </a:r>
            <a:r>
              <a:rPr lang="es" sz="1600">
                <a:solidFill>
                  <a:schemeClr val="accent1"/>
                </a:solidFill>
                <a:latin typeface="Source Code Pro Medium"/>
                <a:ea typeface="Source Code Pro Medium"/>
                <a:cs typeface="Source Code Pro Medium"/>
                <a:sym typeface="Source Code Pro Medium"/>
              </a:rPr>
              <a:t> de pausa.</a:t>
            </a:r>
            <a:endParaRPr sz="16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18"/>
          <p:cNvPicPr preferRelativeResize="0"/>
          <p:nvPr/>
        </p:nvPicPr>
        <p:blipFill>
          <a:blip r:embed="rId3">
            <a:alphaModFix/>
          </a:blip>
          <a:stretch>
            <a:fillRect/>
          </a:stretch>
        </p:blipFill>
        <p:spPr>
          <a:xfrm>
            <a:off x="0" y="0"/>
            <a:ext cx="9144004" cy="5143500"/>
          </a:xfrm>
          <a:prstGeom prst="rect">
            <a:avLst/>
          </a:prstGeom>
          <a:noFill/>
          <a:ln>
            <a:noFill/>
          </a:ln>
        </p:spPr>
      </p:pic>
      <p:sp>
        <p:nvSpPr>
          <p:cNvPr id="97" name="Google Shape;97;p18"/>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Resumen Historia</a:t>
            </a:r>
            <a:endParaRPr sz="3000">
              <a:latin typeface="Shojumaru"/>
              <a:ea typeface="Shojumaru"/>
              <a:cs typeface="Shojumaru"/>
              <a:sym typeface="Shojumaru"/>
            </a:endParaRPr>
          </a:p>
        </p:txBody>
      </p:sp>
      <p:sp>
        <p:nvSpPr>
          <p:cNvPr id="98" name="Google Shape;98;p18"/>
          <p:cNvSpPr txBox="1"/>
          <p:nvPr>
            <p:ph idx="1" type="body"/>
          </p:nvPr>
        </p:nvSpPr>
        <p:spPr>
          <a:xfrm>
            <a:off x="743400" y="1093850"/>
            <a:ext cx="7643400" cy="365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accent1"/>
                </a:solidFill>
                <a:latin typeface="Source Code Pro Medium"/>
                <a:ea typeface="Source Code Pro Medium"/>
                <a:cs typeface="Source Code Pro Medium"/>
                <a:sym typeface="Source Code Pro Medium"/>
              </a:rPr>
              <a:t>Sam se despierta en un templo sin recuerdos. </a:t>
            </a:r>
            <a:r>
              <a:rPr lang="es" sz="1100">
                <a:solidFill>
                  <a:schemeClr val="accent1"/>
                </a:solidFill>
                <a:latin typeface="Source Code Pro Medium"/>
                <a:ea typeface="Source Code Pro Medium"/>
                <a:cs typeface="Source Code Pro Medium"/>
                <a:sym typeface="Source Code Pro Medium"/>
              </a:rPr>
              <a:t>Allí</a:t>
            </a:r>
            <a:r>
              <a:rPr lang="es" sz="1100">
                <a:solidFill>
                  <a:schemeClr val="accent1"/>
                </a:solidFill>
                <a:latin typeface="Source Code Pro Medium"/>
                <a:ea typeface="Source Code Pro Medium"/>
                <a:cs typeface="Source Code Pro Medium"/>
                <a:sym typeface="Source Code Pro Medium"/>
              </a:rPr>
              <a:t> se encuentra a un monje misterioso que le dice que busque las Piedras Sagradas para recuperar sus recuerdos. La primera piedra ha sido robada por la Yakuza, </a:t>
            </a:r>
            <a:r>
              <a:rPr lang="es" sz="1100">
                <a:solidFill>
                  <a:schemeClr val="accent1"/>
                </a:solidFill>
                <a:latin typeface="Source Code Pro Medium"/>
                <a:ea typeface="Source Code Pro Medium"/>
                <a:cs typeface="Source Code Pro Medium"/>
                <a:sym typeface="Source Code Pro Medium"/>
              </a:rPr>
              <a:t>así</a:t>
            </a:r>
            <a:r>
              <a:rPr lang="es" sz="1100">
                <a:solidFill>
                  <a:schemeClr val="accent1"/>
                </a:solidFill>
                <a:latin typeface="Source Code Pro Medium"/>
                <a:ea typeface="Source Code Pro Medium"/>
                <a:cs typeface="Source Code Pro Medium"/>
                <a:sym typeface="Source Code Pro Medium"/>
              </a:rPr>
              <a:t> que Sam va a su guarida y derrota a su </a:t>
            </a:r>
            <a:r>
              <a:rPr lang="es" sz="1100">
                <a:solidFill>
                  <a:schemeClr val="accent1"/>
                </a:solidFill>
                <a:latin typeface="Source Code Pro Medium"/>
                <a:ea typeface="Source Code Pro Medium"/>
                <a:cs typeface="Source Code Pro Medium"/>
                <a:sym typeface="Source Code Pro Medium"/>
              </a:rPr>
              <a:t>líder</a:t>
            </a:r>
            <a:r>
              <a:rPr lang="es" sz="1100">
                <a:solidFill>
                  <a:schemeClr val="accent1"/>
                </a:solidFill>
                <a:latin typeface="Source Code Pro Medium"/>
                <a:ea typeface="Source Code Pro Medium"/>
                <a:cs typeface="Source Code Pro Medium"/>
                <a:sym typeface="Source Code Pro Medium"/>
              </a:rPr>
              <a:t>. Cuando obtiene la Piedra recupera un recuerdo y muere. </a:t>
            </a:r>
            <a:r>
              <a:rPr lang="es" sz="1100">
                <a:solidFill>
                  <a:schemeClr val="accent1"/>
                </a:solidFill>
                <a:latin typeface="Source Code Pro Medium"/>
                <a:ea typeface="Source Code Pro Medium"/>
                <a:cs typeface="Source Code Pro Medium"/>
                <a:sym typeface="Source Code Pro Medium"/>
              </a:rPr>
              <a:t>Después</a:t>
            </a:r>
            <a:r>
              <a:rPr lang="es" sz="1100">
                <a:solidFill>
                  <a:schemeClr val="accent1"/>
                </a:solidFill>
                <a:latin typeface="Source Code Pro Medium"/>
                <a:ea typeface="Source Code Pro Medium"/>
                <a:cs typeface="Source Code Pro Medium"/>
                <a:sym typeface="Source Code Pro Medium"/>
              </a:rPr>
              <a:t> de morir, Sam se reencarna en el mundo de los </a:t>
            </a:r>
            <a:r>
              <a:rPr lang="es" sz="1100">
                <a:solidFill>
                  <a:schemeClr val="accent1"/>
                </a:solidFill>
                <a:latin typeface="Source Code Pro Medium"/>
                <a:ea typeface="Source Code Pro Medium"/>
                <a:cs typeface="Source Code Pro Medium"/>
                <a:sym typeface="Source Code Pro Medium"/>
              </a:rPr>
              <a:t>Espíritus</a:t>
            </a:r>
            <a:r>
              <a:rPr lang="es" sz="1100">
                <a:solidFill>
                  <a:schemeClr val="accent1"/>
                </a:solidFill>
                <a:latin typeface="Source Code Pro Medium"/>
                <a:ea typeface="Source Code Pro Medium"/>
                <a:cs typeface="Source Code Pro Medium"/>
                <a:sym typeface="Source Code Pro Medium"/>
              </a:rPr>
              <a:t>. Entonces tiene que abrirse paso hasta el templo donde se encuentra la segunda piedra, que </a:t>
            </a:r>
            <a:r>
              <a:rPr lang="es" sz="1100">
                <a:solidFill>
                  <a:schemeClr val="accent1"/>
                </a:solidFill>
                <a:latin typeface="Source Code Pro Medium"/>
                <a:ea typeface="Source Code Pro Medium"/>
                <a:cs typeface="Source Code Pro Medium"/>
                <a:sym typeface="Source Code Pro Medium"/>
              </a:rPr>
              <a:t>está</a:t>
            </a:r>
            <a:r>
              <a:rPr lang="es" sz="1100">
                <a:solidFill>
                  <a:schemeClr val="accent1"/>
                </a:solidFill>
                <a:latin typeface="Source Code Pro Medium"/>
                <a:ea typeface="Source Code Pro Medium"/>
                <a:cs typeface="Source Code Pro Medium"/>
                <a:sym typeface="Source Code Pro Medium"/>
              </a:rPr>
              <a:t> en la cima de una montaña. En el templo derrota a las guardianas del Templo y obtiene la segunda Piedra. Recupera otro recuerdo y vuelve a morir. A </a:t>
            </a:r>
            <a:r>
              <a:rPr lang="es" sz="1100">
                <a:solidFill>
                  <a:schemeClr val="accent1"/>
                </a:solidFill>
                <a:latin typeface="Source Code Pro Medium"/>
                <a:ea typeface="Source Code Pro Medium"/>
                <a:cs typeface="Source Code Pro Medium"/>
                <a:sym typeface="Source Code Pro Medium"/>
              </a:rPr>
              <a:t>continuación</a:t>
            </a:r>
            <a:r>
              <a:rPr lang="es" sz="1100">
                <a:solidFill>
                  <a:schemeClr val="accent1"/>
                </a:solidFill>
                <a:latin typeface="Source Code Pro Medium"/>
                <a:ea typeface="Source Code Pro Medium"/>
                <a:cs typeface="Source Code Pro Medium"/>
                <a:sym typeface="Source Code Pro Medium"/>
              </a:rPr>
              <a:t> se reencarna en el mundo de los dioses. </a:t>
            </a:r>
            <a:r>
              <a:rPr lang="es" sz="1100">
                <a:solidFill>
                  <a:schemeClr val="accent1"/>
                </a:solidFill>
                <a:latin typeface="Source Code Pro Medium"/>
                <a:ea typeface="Source Code Pro Medium"/>
                <a:cs typeface="Source Code Pro Medium"/>
                <a:sym typeface="Source Code Pro Medium"/>
              </a:rPr>
              <a:t>Allí</a:t>
            </a:r>
            <a:r>
              <a:rPr lang="es" sz="1100">
                <a:solidFill>
                  <a:schemeClr val="accent1"/>
                </a:solidFill>
                <a:latin typeface="Source Code Pro Medium"/>
                <a:ea typeface="Source Code Pro Medium"/>
                <a:cs typeface="Source Code Pro Medium"/>
                <a:sym typeface="Source Code Pro Medium"/>
              </a:rPr>
              <a:t> encuentra la </a:t>
            </a:r>
            <a:r>
              <a:rPr lang="es" sz="1100">
                <a:solidFill>
                  <a:schemeClr val="accent1"/>
                </a:solidFill>
                <a:latin typeface="Source Code Pro Medium"/>
                <a:ea typeface="Source Code Pro Medium"/>
                <a:cs typeface="Source Code Pro Medium"/>
                <a:sym typeface="Source Code Pro Medium"/>
              </a:rPr>
              <a:t>última</a:t>
            </a:r>
            <a:r>
              <a:rPr lang="es" sz="1100">
                <a:solidFill>
                  <a:schemeClr val="accent1"/>
                </a:solidFill>
                <a:latin typeface="Source Code Pro Medium"/>
                <a:ea typeface="Source Code Pro Medium"/>
                <a:cs typeface="Source Code Pro Medium"/>
                <a:sym typeface="Source Code Pro Medium"/>
              </a:rPr>
              <a:t> Piedra, que contiene los recuerdos que faltaban. Entonces Sam se enfrenta a Buda, el dios causante de su </a:t>
            </a:r>
            <a:r>
              <a:rPr lang="es" sz="1100">
                <a:solidFill>
                  <a:schemeClr val="accent1"/>
                </a:solidFill>
                <a:latin typeface="Source Code Pro Medium"/>
                <a:ea typeface="Source Code Pro Medium"/>
                <a:cs typeface="Source Code Pro Medium"/>
                <a:sym typeface="Source Code Pro Medium"/>
              </a:rPr>
              <a:t>pérdida</a:t>
            </a:r>
            <a:r>
              <a:rPr lang="es" sz="1100">
                <a:solidFill>
                  <a:schemeClr val="accent1"/>
                </a:solidFill>
                <a:latin typeface="Source Code Pro Medium"/>
                <a:ea typeface="Source Code Pro Medium"/>
                <a:cs typeface="Source Code Pro Medium"/>
                <a:sym typeface="Source Code Pro Medium"/>
              </a:rPr>
              <a:t> de memoria y usurpador de su trono.</a:t>
            </a:r>
            <a:endParaRPr sz="1100">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0"/>
              </a:spcAft>
              <a:buNone/>
            </a:pPr>
            <a:r>
              <a:rPr lang="es" sz="1100">
                <a:solidFill>
                  <a:schemeClr val="accent1"/>
                </a:solidFill>
                <a:latin typeface="Source Code Pro Medium"/>
                <a:ea typeface="Source Code Pro Medium"/>
                <a:cs typeface="Source Code Pro Medium"/>
                <a:sym typeface="Source Code Pro Medium"/>
              </a:rPr>
              <a:t>Sam era la diosa </a:t>
            </a:r>
            <a:r>
              <a:rPr lang="es" sz="1100">
                <a:solidFill>
                  <a:schemeClr val="accent1"/>
                </a:solidFill>
                <a:latin typeface="Source Code Pro Medium"/>
                <a:ea typeface="Source Code Pro Medium"/>
                <a:cs typeface="Source Code Pro Medium"/>
                <a:sym typeface="Source Code Pro Medium"/>
              </a:rPr>
              <a:t>más</a:t>
            </a:r>
            <a:r>
              <a:rPr lang="es" sz="1100">
                <a:solidFill>
                  <a:schemeClr val="accent1"/>
                </a:solidFill>
                <a:latin typeface="Source Code Pro Medium"/>
                <a:ea typeface="Source Code Pro Medium"/>
                <a:cs typeface="Source Code Pro Medium"/>
                <a:sym typeface="Source Code Pro Medium"/>
              </a:rPr>
              <a:t> importante del Samsara, pero </a:t>
            </a:r>
            <a:r>
              <a:rPr lang="es" sz="1100">
                <a:solidFill>
                  <a:schemeClr val="accent1"/>
                </a:solidFill>
                <a:latin typeface="Source Code Pro Medium"/>
                <a:ea typeface="Source Code Pro Medium"/>
                <a:cs typeface="Source Code Pro Medium"/>
                <a:sym typeface="Source Code Pro Medium"/>
              </a:rPr>
              <a:t>empezó</a:t>
            </a:r>
            <a:r>
              <a:rPr lang="es" sz="1100">
                <a:solidFill>
                  <a:schemeClr val="accent1"/>
                </a:solidFill>
                <a:latin typeface="Source Code Pro Medium"/>
                <a:ea typeface="Source Code Pro Medium"/>
                <a:cs typeface="Source Code Pro Medium"/>
                <a:sym typeface="Source Code Pro Medium"/>
              </a:rPr>
              <a:t> a intervenir en los conflictos humanos y a matar a los cobardes. Al ver eso Buda se </a:t>
            </a:r>
            <a:r>
              <a:rPr lang="es" sz="1100">
                <a:solidFill>
                  <a:schemeClr val="accent1"/>
                </a:solidFill>
                <a:latin typeface="Source Code Pro Medium"/>
                <a:ea typeface="Source Code Pro Medium"/>
                <a:cs typeface="Source Code Pro Medium"/>
                <a:sym typeface="Source Code Pro Medium"/>
              </a:rPr>
              <a:t>volvió</a:t>
            </a:r>
            <a:r>
              <a:rPr lang="es" sz="1100">
                <a:solidFill>
                  <a:schemeClr val="accent1"/>
                </a:solidFill>
                <a:latin typeface="Source Code Pro Medium"/>
                <a:ea typeface="Source Code Pro Medium"/>
                <a:cs typeface="Source Code Pro Medium"/>
                <a:sym typeface="Source Code Pro Medium"/>
              </a:rPr>
              <a:t> en su contra y </a:t>
            </a:r>
            <a:r>
              <a:rPr lang="es" sz="1100">
                <a:solidFill>
                  <a:schemeClr val="accent1"/>
                </a:solidFill>
                <a:latin typeface="Source Code Pro Medium"/>
                <a:ea typeface="Source Code Pro Medium"/>
                <a:cs typeface="Source Code Pro Medium"/>
                <a:sym typeface="Source Code Pro Medium"/>
              </a:rPr>
              <a:t>consiguió</a:t>
            </a:r>
            <a:r>
              <a:rPr lang="es" sz="1100">
                <a:solidFill>
                  <a:schemeClr val="accent1"/>
                </a:solidFill>
                <a:latin typeface="Source Code Pro Medium"/>
                <a:ea typeface="Source Code Pro Medium"/>
                <a:cs typeface="Source Code Pro Medium"/>
                <a:sym typeface="Source Code Pro Medium"/>
              </a:rPr>
              <a:t> derrotar-la. Como castigo hizo que perdiera su poder y su memorias, </a:t>
            </a:r>
            <a:r>
              <a:rPr lang="es" sz="1100">
                <a:solidFill>
                  <a:schemeClr val="accent1"/>
                </a:solidFill>
                <a:latin typeface="Source Code Pro Medium"/>
                <a:ea typeface="Source Code Pro Medium"/>
                <a:cs typeface="Source Code Pro Medium"/>
                <a:sym typeface="Source Code Pro Medium"/>
              </a:rPr>
              <a:t>convirtiéndola</a:t>
            </a:r>
            <a:r>
              <a:rPr lang="es" sz="1100">
                <a:solidFill>
                  <a:schemeClr val="accent1"/>
                </a:solidFill>
                <a:latin typeface="Source Code Pro Medium"/>
                <a:ea typeface="Source Code Pro Medium"/>
                <a:cs typeface="Source Code Pro Medium"/>
                <a:sym typeface="Source Code Pro Medium"/>
              </a:rPr>
              <a:t> en humana. Durante siglos Sam fue llegando hasta Buda y volviendo a perder, recibiendo el mismo castigo una y otra vez. Pero la voluntad de Sam es inquebrantable, incluso sin recuerdos. </a:t>
            </a:r>
            <a:r>
              <a:rPr lang="es" sz="1100">
                <a:solidFill>
                  <a:schemeClr val="accent1"/>
                </a:solidFill>
                <a:latin typeface="Source Code Pro Medium"/>
                <a:ea typeface="Source Code Pro Medium"/>
                <a:cs typeface="Source Code Pro Medium"/>
                <a:sym typeface="Source Code Pro Medium"/>
              </a:rPr>
              <a:t>Así</a:t>
            </a:r>
            <a:r>
              <a:rPr lang="es" sz="1100">
                <a:solidFill>
                  <a:schemeClr val="accent1"/>
                </a:solidFill>
                <a:latin typeface="Source Code Pro Medium"/>
                <a:ea typeface="Source Code Pro Medium"/>
                <a:cs typeface="Source Code Pro Medium"/>
                <a:sym typeface="Source Code Pro Medium"/>
              </a:rPr>
              <a:t> llegamos al inicio del juego.</a:t>
            </a:r>
            <a:endParaRPr sz="1100">
              <a:solidFill>
                <a:schemeClr val="accent1"/>
              </a:solidFill>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pic>
        <p:nvPicPr>
          <p:cNvPr id="562" name="Google Shape;562;p72"/>
          <p:cNvPicPr preferRelativeResize="0"/>
          <p:nvPr/>
        </p:nvPicPr>
        <p:blipFill>
          <a:blip r:embed="rId3">
            <a:alphaModFix/>
          </a:blip>
          <a:stretch>
            <a:fillRect/>
          </a:stretch>
        </p:blipFill>
        <p:spPr>
          <a:xfrm>
            <a:off x="0" y="0"/>
            <a:ext cx="9144004" cy="5143500"/>
          </a:xfrm>
          <a:prstGeom prst="rect">
            <a:avLst/>
          </a:prstGeom>
          <a:noFill/>
          <a:ln>
            <a:noFill/>
          </a:ln>
        </p:spPr>
      </p:pic>
      <p:sp>
        <p:nvSpPr>
          <p:cNvPr id="563" name="Google Shape;563;p72"/>
          <p:cNvSpPr txBox="1"/>
          <p:nvPr>
            <p:ph type="title"/>
          </p:nvPr>
        </p:nvSpPr>
        <p:spPr>
          <a:xfrm>
            <a:off x="845100" y="5214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Objetivos del Proyecto: PYR</a:t>
            </a:r>
            <a:endParaRPr sz="3000">
              <a:latin typeface="Shojumaru"/>
              <a:ea typeface="Shojumaru"/>
              <a:cs typeface="Shojumaru"/>
              <a:sym typeface="Shojumaru"/>
            </a:endParaRPr>
          </a:p>
        </p:txBody>
      </p:sp>
      <p:sp>
        <p:nvSpPr>
          <p:cNvPr id="564" name="Google Shape;564;p72"/>
          <p:cNvSpPr txBox="1"/>
          <p:nvPr>
            <p:ph idx="1" type="body"/>
          </p:nvPr>
        </p:nvSpPr>
        <p:spPr>
          <a:xfrm>
            <a:off x="749400" y="1304875"/>
            <a:ext cx="76314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rPr>
              <a:t>¿Porque nuestro juego es especial?</a:t>
            </a:r>
            <a:endParaRPr b="1">
              <a:solidFill>
                <a:schemeClr val="accent1"/>
              </a:solidFill>
            </a:endParaRPr>
          </a:p>
          <a:p>
            <a:pPr indent="0" lvl="0" marL="0" rtl="0" algn="just">
              <a:spcBef>
                <a:spcPts val="1600"/>
              </a:spcBef>
              <a:spcAft>
                <a:spcPts val="0"/>
              </a:spcAft>
              <a:buNone/>
            </a:pPr>
            <a:r>
              <a:rPr lang="es">
                <a:solidFill>
                  <a:schemeClr val="accent1"/>
                </a:solidFill>
                <a:latin typeface="Source Code Pro Medium"/>
                <a:ea typeface="Source Code Pro Medium"/>
                <a:cs typeface="Source Code Pro Medium"/>
                <a:sym typeface="Source Code Pro Medium"/>
              </a:rPr>
              <a:t>Samsara es un juego lleno de misterio, donde la protagonista no sabe de la importancia que tiene en ese mundo, donde la historia ha empezado mucho tiempo antes que del comienzo del juego, donde el bien y el mal tienden a confundirse entre ellos.</a:t>
            </a:r>
            <a:endParaRPr>
              <a:solidFill>
                <a:schemeClr val="accent1"/>
              </a:solidFill>
              <a:latin typeface="Source Code Pro Medium"/>
              <a:ea typeface="Source Code Pro Medium"/>
              <a:cs typeface="Source Code Pro Medium"/>
              <a:sym typeface="Source Code Pro Medium"/>
            </a:endParaRPr>
          </a:p>
          <a:p>
            <a:pPr indent="0" lvl="0" marL="0" rtl="0" algn="just">
              <a:spcBef>
                <a:spcPts val="1600"/>
              </a:spcBef>
              <a:spcAft>
                <a:spcPts val="1600"/>
              </a:spcAft>
              <a:buNone/>
            </a:pPr>
            <a:r>
              <a:t/>
            </a:r>
            <a:endParaRPr>
              <a:solidFill>
                <a:srgbClr val="434343"/>
              </a:solidFill>
              <a:latin typeface="Source Code Pro Medium"/>
              <a:ea typeface="Source Code Pro Medium"/>
              <a:cs typeface="Source Code Pro Medium"/>
              <a:sym typeface="Source Code Pro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pic>
        <p:nvPicPr>
          <p:cNvPr id="569" name="Google Shape;569;p73"/>
          <p:cNvPicPr preferRelativeResize="0"/>
          <p:nvPr/>
        </p:nvPicPr>
        <p:blipFill>
          <a:blip r:embed="rId3">
            <a:alphaModFix/>
          </a:blip>
          <a:stretch>
            <a:fillRect/>
          </a:stretch>
        </p:blipFill>
        <p:spPr>
          <a:xfrm>
            <a:off x="0" y="0"/>
            <a:ext cx="9144004" cy="5143500"/>
          </a:xfrm>
          <a:prstGeom prst="rect">
            <a:avLst/>
          </a:prstGeom>
          <a:noFill/>
          <a:ln>
            <a:noFill/>
          </a:ln>
        </p:spPr>
      </p:pic>
      <p:sp>
        <p:nvSpPr>
          <p:cNvPr id="570" name="Google Shape;570;p73"/>
          <p:cNvSpPr txBox="1"/>
          <p:nvPr>
            <p:ph idx="1" type="body"/>
          </p:nvPr>
        </p:nvSpPr>
        <p:spPr>
          <a:xfrm>
            <a:off x="743400" y="555275"/>
            <a:ext cx="7637400" cy="424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400">
                <a:solidFill>
                  <a:schemeClr val="accent1"/>
                </a:solidFill>
              </a:rPr>
              <a:t>¿En qué se diferencia con otros del mercado?</a:t>
            </a:r>
            <a:endParaRPr b="1" sz="1400">
              <a:solidFill>
                <a:schemeClr val="accent1"/>
              </a:solidFill>
            </a:endParaRPr>
          </a:p>
          <a:p>
            <a:pPr indent="0" lvl="0" marL="0" rtl="0" algn="just">
              <a:spcBef>
                <a:spcPts val="1600"/>
              </a:spcBef>
              <a:spcAft>
                <a:spcPts val="0"/>
              </a:spcAft>
              <a:buNone/>
            </a:pPr>
            <a:r>
              <a:rPr lang="es" sz="1400">
                <a:solidFill>
                  <a:schemeClr val="accent1"/>
                </a:solidFill>
                <a:latin typeface="Source Code Pro Medium"/>
                <a:ea typeface="Source Code Pro Medium"/>
                <a:cs typeface="Source Code Pro Medium"/>
                <a:sym typeface="Source Code Pro Medium"/>
              </a:rPr>
              <a:t>Es un juego que tiene una ambientación que no es habitual en la industria, donde la protagonista es la “mala” de la historia. También se diferencia de otros juegos por la importancia que tiene el arma de Sam dentro del juego, que permite usar las habilidades de Sam además de combatir.</a:t>
            </a:r>
            <a:endParaRPr b="1" sz="1400">
              <a:solidFill>
                <a:schemeClr val="accent1"/>
              </a:solidFill>
            </a:endParaRPr>
          </a:p>
          <a:p>
            <a:pPr indent="0" lvl="0" marL="0" rtl="0" algn="just">
              <a:spcBef>
                <a:spcPts val="1600"/>
              </a:spcBef>
              <a:spcAft>
                <a:spcPts val="0"/>
              </a:spcAft>
              <a:buNone/>
            </a:pPr>
            <a:r>
              <a:rPr b="1" lang="es" sz="1400">
                <a:solidFill>
                  <a:schemeClr val="accent1"/>
                </a:solidFill>
              </a:rPr>
              <a:t>¿</a:t>
            </a:r>
            <a:r>
              <a:rPr b="1" lang="es" sz="1400">
                <a:solidFill>
                  <a:schemeClr val="accent1"/>
                </a:solidFill>
              </a:rPr>
              <a:t>Qué</a:t>
            </a:r>
            <a:r>
              <a:rPr b="1" lang="es" sz="1400">
                <a:solidFill>
                  <a:schemeClr val="accent1"/>
                </a:solidFill>
              </a:rPr>
              <a:t> podemos aportar para que destaque sobre la competencia?</a:t>
            </a:r>
            <a:endParaRPr b="1" sz="1400">
              <a:solidFill>
                <a:schemeClr val="accent1"/>
              </a:solidFill>
            </a:endParaRPr>
          </a:p>
          <a:p>
            <a:pPr indent="-317500" lvl="0" marL="457200" rtl="0" algn="just">
              <a:spcBef>
                <a:spcPts val="160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Una historia interesante llena de misterio, con un giro final sorprendente.</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Escenarios llenos de color y detalles, ambientados en la cultura </a:t>
            </a:r>
            <a:r>
              <a:rPr lang="es" sz="1400">
                <a:solidFill>
                  <a:schemeClr val="accent1"/>
                </a:solidFill>
                <a:latin typeface="Source Code Pro Medium"/>
                <a:ea typeface="Source Code Pro Medium"/>
                <a:cs typeface="Source Code Pro Medium"/>
                <a:sym typeface="Source Code Pro Medium"/>
              </a:rPr>
              <a:t>asiática</a:t>
            </a:r>
            <a:r>
              <a:rPr lang="es" sz="1400">
                <a:solidFill>
                  <a:schemeClr val="accent1"/>
                </a:solidFill>
                <a:latin typeface="Source Code Pro Medium"/>
                <a:ea typeface="Source Code Pro Medium"/>
                <a:cs typeface="Source Code Pro Medium"/>
                <a:sym typeface="Source Code Pro Medium"/>
              </a:rPr>
              <a:t>.</a:t>
            </a:r>
            <a:endParaRPr sz="1400">
              <a:solidFill>
                <a:schemeClr val="accent1"/>
              </a:solidFill>
              <a:latin typeface="Source Code Pro Medium"/>
              <a:ea typeface="Source Code Pro Medium"/>
              <a:cs typeface="Source Code Pro Medium"/>
              <a:sym typeface="Source Code Pro Medium"/>
            </a:endParaRPr>
          </a:p>
          <a:p>
            <a:pPr indent="-317500" lvl="0" marL="457200" rtl="0" algn="just">
              <a:spcBef>
                <a:spcPts val="0"/>
              </a:spcBef>
              <a:spcAft>
                <a:spcPts val="0"/>
              </a:spcAft>
              <a:buClr>
                <a:schemeClr val="accent1"/>
              </a:buClr>
              <a:buSzPts val="1400"/>
              <a:buFont typeface="Source Code Pro Medium"/>
              <a:buChar char="●"/>
            </a:pPr>
            <a:r>
              <a:rPr lang="es" sz="1400">
                <a:solidFill>
                  <a:schemeClr val="accent1"/>
                </a:solidFill>
                <a:latin typeface="Source Code Pro Medium"/>
                <a:ea typeface="Source Code Pro Medium"/>
                <a:cs typeface="Source Code Pro Medium"/>
                <a:sym typeface="Source Code Pro Medium"/>
              </a:rPr>
              <a:t>Un combate </a:t>
            </a:r>
            <a:r>
              <a:rPr lang="es" sz="1400">
                <a:solidFill>
                  <a:schemeClr val="accent1"/>
                </a:solidFill>
                <a:latin typeface="Source Code Pro Medium"/>
                <a:ea typeface="Source Code Pro Medium"/>
                <a:cs typeface="Source Code Pro Medium"/>
                <a:sym typeface="Source Code Pro Medium"/>
              </a:rPr>
              <a:t>rápido</a:t>
            </a:r>
            <a:r>
              <a:rPr lang="es" sz="1400">
                <a:solidFill>
                  <a:schemeClr val="accent1"/>
                </a:solidFill>
                <a:latin typeface="Source Code Pro Medium"/>
                <a:ea typeface="Source Code Pro Medium"/>
                <a:cs typeface="Source Code Pro Medium"/>
                <a:sym typeface="Source Code Pro Medium"/>
              </a:rPr>
              <a:t> y fluido, que permite estilos de juego variados.</a:t>
            </a:r>
            <a:endParaRPr sz="14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0" y="0"/>
            <a:ext cx="9144004" cy="5143500"/>
          </a:xfrm>
          <a:prstGeom prst="rect">
            <a:avLst/>
          </a:prstGeom>
          <a:noFill/>
          <a:ln>
            <a:noFill/>
          </a:ln>
        </p:spPr>
      </p:pic>
      <p:sp>
        <p:nvSpPr>
          <p:cNvPr id="104" name="Google Shape;104;p19"/>
          <p:cNvSpPr txBox="1"/>
          <p:nvPr>
            <p:ph type="title"/>
          </p:nvPr>
        </p:nvSpPr>
        <p:spPr>
          <a:xfrm>
            <a:off x="839100" y="57540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Historia</a:t>
            </a:r>
            <a:endParaRPr sz="3000">
              <a:latin typeface="Shojumaru"/>
              <a:ea typeface="Shojumaru"/>
              <a:cs typeface="Shojumaru"/>
              <a:sym typeface="Shojumaru"/>
            </a:endParaRPr>
          </a:p>
        </p:txBody>
      </p:sp>
      <p:sp>
        <p:nvSpPr>
          <p:cNvPr id="105" name="Google Shape;105;p19"/>
          <p:cNvSpPr txBox="1"/>
          <p:nvPr>
            <p:ph idx="1" type="body"/>
          </p:nvPr>
        </p:nvSpPr>
        <p:spPr>
          <a:xfrm>
            <a:off x="743400" y="1076275"/>
            <a:ext cx="7643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100">
                <a:solidFill>
                  <a:schemeClr val="accent1"/>
                </a:solidFill>
              </a:rPr>
              <a:t>Mundo Humano:</a:t>
            </a:r>
            <a:r>
              <a:rPr lang="es" sz="1100">
                <a:solidFill>
                  <a:schemeClr val="accent1"/>
                </a:solidFill>
                <a:latin typeface="Source Code Pro Medium"/>
                <a:ea typeface="Source Code Pro Medium"/>
                <a:cs typeface="Source Code Pro Medium"/>
                <a:sym typeface="Source Code Pro Medium"/>
              </a:rPr>
              <a:t> Sam se despierta en un templo sin recuerdos de su vida anterior. En el templo encuentra a un monje misterioso llamado Brudah que le ofrece un fragmento de una piedra Chintamani. Al tocarla Sam recupera un recuerdo[</a:t>
            </a:r>
            <a:r>
              <a:rPr i="1" lang="es" sz="1100">
                <a:solidFill>
                  <a:schemeClr val="accent1"/>
                </a:solidFill>
                <a:latin typeface="Source Code Pro Medium"/>
                <a:ea typeface="Source Code Pro Medium"/>
                <a:cs typeface="Source Code Pro Medium"/>
                <a:sym typeface="Source Code Pro Medium"/>
              </a:rPr>
              <a:t>Sam se ve a </a:t>
            </a:r>
            <a:r>
              <a:rPr i="1" lang="es" sz="1100">
                <a:solidFill>
                  <a:schemeClr val="accent1"/>
                </a:solidFill>
                <a:latin typeface="Source Code Pro Medium"/>
                <a:ea typeface="Source Code Pro Medium"/>
                <a:cs typeface="Source Code Pro Medium"/>
                <a:sym typeface="Source Code Pro Medium"/>
              </a:rPr>
              <a:t>sí</a:t>
            </a:r>
            <a:r>
              <a:rPr i="1" lang="es" sz="1100">
                <a:solidFill>
                  <a:schemeClr val="accent1"/>
                </a:solidFill>
                <a:latin typeface="Source Code Pro Medium"/>
                <a:ea typeface="Source Code Pro Medium"/>
                <a:cs typeface="Source Code Pro Medium"/>
                <a:sym typeface="Source Code Pro Medium"/>
              </a:rPr>
              <a:t> misma llena de sangre rodeada de </a:t>
            </a:r>
            <a:r>
              <a:rPr i="1" lang="es" sz="1100">
                <a:solidFill>
                  <a:schemeClr val="accent1"/>
                </a:solidFill>
                <a:latin typeface="Source Code Pro Medium"/>
                <a:ea typeface="Source Code Pro Medium"/>
                <a:cs typeface="Source Code Pro Medium"/>
                <a:sym typeface="Source Code Pro Medium"/>
              </a:rPr>
              <a:t>cadáveres</a:t>
            </a:r>
            <a:r>
              <a:rPr lang="es" sz="1100">
                <a:solidFill>
                  <a:schemeClr val="accent1"/>
                </a:solidFill>
                <a:latin typeface="Source Code Pro Medium"/>
                <a:ea typeface="Source Code Pro Medium"/>
                <a:cs typeface="Source Code Pro Medium"/>
                <a:sym typeface="Source Code Pro Medium"/>
              </a:rPr>
              <a:t>]. El monje le dice a Sam que para recuperar los recuerdos que le faltan necesitará encontrar más Piedras Chintamani como esa. En el templo había una de esas piedras, sin embargo la yakuza la ha robado. Desde el mirador que hay en el templo Sam ve </a:t>
            </a:r>
            <a:r>
              <a:rPr lang="es" sz="1100">
                <a:solidFill>
                  <a:schemeClr val="accent1"/>
                </a:solidFill>
                <a:latin typeface="Source Code Pro Medium"/>
                <a:ea typeface="Source Code Pro Medium"/>
                <a:cs typeface="Source Code Pro Medium"/>
                <a:sym typeface="Source Code Pro Medium"/>
              </a:rPr>
              <a:t>cómo</a:t>
            </a:r>
            <a:r>
              <a:rPr lang="es" sz="1100">
                <a:solidFill>
                  <a:schemeClr val="accent1"/>
                </a:solidFill>
                <a:latin typeface="Source Code Pro Medium"/>
                <a:ea typeface="Source Code Pro Medium"/>
                <a:cs typeface="Source Code Pro Medium"/>
                <a:sym typeface="Source Code Pro Medium"/>
              </a:rPr>
              <a:t> se </a:t>
            </a:r>
            <a:r>
              <a:rPr lang="es" sz="1100">
                <a:solidFill>
                  <a:schemeClr val="accent1"/>
                </a:solidFill>
                <a:latin typeface="Source Code Pro Medium"/>
                <a:ea typeface="Source Code Pro Medium"/>
                <a:cs typeface="Source Code Pro Medium"/>
                <a:sym typeface="Source Code Pro Medium"/>
              </a:rPr>
              <a:t>están</a:t>
            </a:r>
            <a:r>
              <a:rPr lang="es" sz="1100">
                <a:solidFill>
                  <a:schemeClr val="accent1"/>
                </a:solidFill>
                <a:latin typeface="Source Code Pro Medium"/>
                <a:ea typeface="Source Code Pro Medium"/>
                <a:cs typeface="Source Code Pro Medium"/>
                <a:sym typeface="Source Code Pro Medium"/>
              </a:rPr>
              <a:t> llevando la Piedra. Sam baja la montaña a </a:t>
            </a:r>
            <a:r>
              <a:rPr lang="es" sz="1100">
                <a:solidFill>
                  <a:schemeClr val="accent1"/>
                </a:solidFill>
                <a:latin typeface="Source Code Pro Medium"/>
                <a:ea typeface="Source Code Pro Medium"/>
                <a:cs typeface="Source Code Pro Medium"/>
                <a:sym typeface="Source Code Pro Medium"/>
              </a:rPr>
              <a:t>través</a:t>
            </a:r>
            <a:r>
              <a:rPr lang="es" sz="1100">
                <a:solidFill>
                  <a:schemeClr val="accent1"/>
                </a:solidFill>
                <a:latin typeface="Source Code Pro Medium"/>
                <a:ea typeface="Source Code Pro Medium"/>
                <a:cs typeface="Source Code Pro Medium"/>
                <a:sym typeface="Source Code Pro Medium"/>
              </a:rPr>
              <a:t> de una cueva donde encuentra la Espada Abanico. Se dirige a la ciudad en busca de la mafia, y en el camino se encuentra con esbirros de la yakuza aunque derrota a unos cuantos, los demás consiguen </a:t>
            </a:r>
            <a:r>
              <a:rPr lang="es" sz="1100">
                <a:solidFill>
                  <a:schemeClr val="accent1"/>
                </a:solidFill>
                <a:latin typeface="Source Code Pro Medium"/>
                <a:ea typeface="Source Code Pro Medium"/>
                <a:cs typeface="Source Code Pro Medium"/>
                <a:sym typeface="Source Code Pro Medium"/>
              </a:rPr>
              <a:t>llevar</a:t>
            </a:r>
            <a:r>
              <a:rPr lang="es" sz="1100">
                <a:solidFill>
                  <a:schemeClr val="accent1"/>
                </a:solidFill>
                <a:latin typeface="Source Code Pro Medium"/>
                <a:ea typeface="Source Code Pro Medium"/>
                <a:cs typeface="Source Code Pro Medium"/>
                <a:sym typeface="Source Code Pro Medium"/>
              </a:rPr>
              <a:t> la piedra a su jefe. Sam se abre camino por la ciudad hasta encontrar la llave del </a:t>
            </a:r>
            <a:r>
              <a:rPr lang="es" sz="1100">
                <a:solidFill>
                  <a:schemeClr val="accent1"/>
                </a:solidFill>
                <a:latin typeface="Source Code Pro Medium"/>
                <a:ea typeface="Source Code Pro Medium"/>
                <a:cs typeface="Source Code Pro Medium"/>
                <a:sym typeface="Source Code Pro Medium"/>
              </a:rPr>
              <a:t>almacén</a:t>
            </a:r>
            <a:r>
              <a:rPr lang="es" sz="1100">
                <a:solidFill>
                  <a:schemeClr val="accent1"/>
                </a:solidFill>
                <a:latin typeface="Source Code Pro Medium"/>
                <a:ea typeface="Source Code Pro Medium"/>
                <a:cs typeface="Source Code Pro Medium"/>
                <a:sym typeface="Source Code Pro Medium"/>
              </a:rPr>
              <a:t> de la yakuza y </a:t>
            </a:r>
            <a:r>
              <a:rPr lang="es" sz="1100">
                <a:solidFill>
                  <a:schemeClr val="accent1"/>
                </a:solidFill>
                <a:latin typeface="Source Code Pro Medium"/>
                <a:ea typeface="Source Code Pro Medium"/>
                <a:cs typeface="Source Code Pro Medium"/>
                <a:sym typeface="Source Code Pro Medium"/>
              </a:rPr>
              <a:t>después</a:t>
            </a:r>
            <a:r>
              <a:rPr lang="es" sz="1100">
                <a:solidFill>
                  <a:schemeClr val="accent1"/>
                </a:solidFill>
                <a:latin typeface="Source Code Pro Medium"/>
                <a:ea typeface="Source Code Pro Medium"/>
                <a:cs typeface="Source Code Pro Medium"/>
                <a:sym typeface="Source Code Pro Medium"/>
              </a:rPr>
              <a:t> entrar en él. En el último piso del almacén encuentra al jefe de la mafia (Yoichi Yamaguchi), que tiene la Piedra Chintamani. Al derrotar al Jefe, Sam toca la piedra y recupera un recuerdo[</a:t>
            </a:r>
            <a:r>
              <a:rPr i="1" lang="es" sz="1100">
                <a:solidFill>
                  <a:schemeClr val="accent1"/>
                </a:solidFill>
                <a:latin typeface="Source Code Pro Medium"/>
                <a:ea typeface="Source Code Pro Medium"/>
                <a:cs typeface="Source Code Pro Medium"/>
                <a:sym typeface="Source Code Pro Medium"/>
              </a:rPr>
              <a:t>Se ve como Buda </a:t>
            </a:r>
            <a:r>
              <a:rPr i="1" lang="es" sz="1100">
                <a:solidFill>
                  <a:schemeClr val="accent1"/>
                </a:solidFill>
                <a:latin typeface="Source Code Pro Medium"/>
                <a:ea typeface="Source Code Pro Medium"/>
                <a:cs typeface="Source Code Pro Medium"/>
                <a:sym typeface="Source Code Pro Medium"/>
              </a:rPr>
              <a:t>atacó</a:t>
            </a:r>
            <a:r>
              <a:rPr i="1" lang="es" sz="1100">
                <a:solidFill>
                  <a:schemeClr val="accent1"/>
                </a:solidFill>
                <a:latin typeface="Source Code Pro Medium"/>
                <a:ea typeface="Source Code Pro Medium"/>
                <a:cs typeface="Source Code Pro Medium"/>
                <a:sym typeface="Source Code Pro Medium"/>
              </a:rPr>
              <a:t> a Sam por sorpresa (sin que se le vea la cara), y como muere su cuerpo y su alma sale de su cuerpo</a:t>
            </a:r>
            <a:r>
              <a:rPr lang="es" sz="1100">
                <a:solidFill>
                  <a:schemeClr val="accent1"/>
                </a:solidFill>
                <a:latin typeface="Source Code Pro Medium"/>
                <a:ea typeface="Source Code Pro Medium"/>
                <a:cs typeface="Source Code Pro Medium"/>
                <a:sym typeface="Source Code Pro Medium"/>
              </a:rPr>
              <a:t>], pero después de ver el recuerdo Sam absorbe el poder que reside dentro de la piedra y su cuerpo muere. Al morir su cuerpo vemos como el alma de Sam se libera y se reencarna en otro cuerpo y en otro mundo.</a:t>
            </a:r>
            <a:endParaRPr sz="11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0" y="0"/>
            <a:ext cx="9144004" cy="5143500"/>
          </a:xfrm>
          <a:prstGeom prst="rect">
            <a:avLst/>
          </a:prstGeom>
          <a:noFill/>
          <a:ln>
            <a:noFill/>
          </a:ln>
        </p:spPr>
      </p:pic>
      <p:sp>
        <p:nvSpPr>
          <p:cNvPr id="111" name="Google Shape;111;p20"/>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Historia</a:t>
            </a:r>
            <a:endParaRPr sz="3000">
              <a:latin typeface="Shojumaru"/>
              <a:ea typeface="Shojumaru"/>
              <a:cs typeface="Shojumaru"/>
              <a:sym typeface="Shojumaru"/>
            </a:endParaRPr>
          </a:p>
        </p:txBody>
      </p:sp>
      <p:sp>
        <p:nvSpPr>
          <p:cNvPr id="112" name="Google Shape;112;p20"/>
          <p:cNvSpPr txBox="1"/>
          <p:nvPr>
            <p:ph idx="1" type="body"/>
          </p:nvPr>
        </p:nvSpPr>
        <p:spPr>
          <a:xfrm>
            <a:off x="743400" y="1228675"/>
            <a:ext cx="7643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100">
                <a:solidFill>
                  <a:schemeClr val="accent1"/>
                </a:solidFill>
              </a:rPr>
              <a:t>Mundo de los Espectros:</a:t>
            </a:r>
            <a:r>
              <a:rPr lang="es" sz="1100">
                <a:solidFill>
                  <a:schemeClr val="accent1"/>
                </a:solidFill>
                <a:latin typeface="Source Code Pro Medium"/>
                <a:ea typeface="Source Code Pro Medium"/>
                <a:cs typeface="Source Code Pro Medium"/>
                <a:sym typeface="Source Code Pro Medium"/>
              </a:rPr>
              <a:t> Sam se despierta en un cementerio en su nuevo cuerpo de espectro. Al haber absorbido el poder de la piedra Sam obtiene nuevos poderes, los cuales le permiten escalar por el cementerio y llegar al castillo que hay en la cima. </a:t>
            </a:r>
            <a:r>
              <a:rPr lang="es" sz="1100">
                <a:solidFill>
                  <a:schemeClr val="accent1"/>
                </a:solidFill>
                <a:latin typeface="Source Code Pro Medium"/>
                <a:ea typeface="Source Code Pro Medium"/>
                <a:cs typeface="Source Code Pro Medium"/>
                <a:sym typeface="Source Code Pro Medium"/>
              </a:rPr>
              <a:t>Allí</a:t>
            </a:r>
            <a:r>
              <a:rPr lang="es" sz="1100">
                <a:solidFill>
                  <a:schemeClr val="accent1"/>
                </a:solidFill>
                <a:latin typeface="Source Code Pro Medium"/>
                <a:ea typeface="Source Code Pro Medium"/>
                <a:cs typeface="Source Code Pro Medium"/>
                <a:sym typeface="Source Code Pro Medium"/>
              </a:rPr>
              <a:t> encuentra a un misterioso monje esqueleto llamado A’Dhub que le cuenta que para encontrar la Piedra Chintamani hay que subir la Torre del </a:t>
            </a:r>
            <a:r>
              <a:rPr lang="es" sz="1100">
                <a:solidFill>
                  <a:schemeClr val="accent1"/>
                </a:solidFill>
                <a:latin typeface="Source Code Pro Medium"/>
                <a:ea typeface="Source Code Pro Medium"/>
                <a:cs typeface="Source Code Pro Medium"/>
                <a:sym typeface="Source Code Pro Medium"/>
              </a:rPr>
              <a:t>Vacío</a:t>
            </a:r>
            <a:r>
              <a:rPr lang="es" sz="1100">
                <a:solidFill>
                  <a:schemeClr val="accent1"/>
                </a:solidFill>
                <a:latin typeface="Source Code Pro Medium"/>
                <a:ea typeface="Source Code Pro Medium"/>
                <a:cs typeface="Source Code Pro Medium"/>
                <a:sym typeface="Source Code Pro Medium"/>
              </a:rPr>
              <a:t> y enfrentarse al </a:t>
            </a:r>
            <a:r>
              <a:rPr lang="es" sz="1100">
                <a:solidFill>
                  <a:schemeClr val="accent1"/>
                </a:solidFill>
                <a:latin typeface="Source Code Pro Medium"/>
                <a:ea typeface="Source Code Pro Medium"/>
                <a:cs typeface="Source Code Pro Medium"/>
                <a:sym typeface="Source Code Pro Medium"/>
              </a:rPr>
              <a:t>guardián</a:t>
            </a:r>
            <a:r>
              <a:rPr lang="es" sz="1100">
                <a:solidFill>
                  <a:schemeClr val="accent1"/>
                </a:solidFill>
                <a:latin typeface="Source Code Pro Medium"/>
                <a:ea typeface="Source Code Pro Medium"/>
                <a:cs typeface="Source Code Pro Medium"/>
                <a:sym typeface="Source Code Pro Medium"/>
              </a:rPr>
              <a:t> de la Piedra. Pero antes de hacer eso Sam </a:t>
            </a:r>
            <a:r>
              <a:rPr lang="es" sz="1100">
                <a:solidFill>
                  <a:schemeClr val="accent1"/>
                </a:solidFill>
                <a:latin typeface="Source Code Pro Medium"/>
                <a:ea typeface="Source Code Pro Medium"/>
                <a:cs typeface="Source Code Pro Medium"/>
                <a:sym typeface="Source Code Pro Medium"/>
              </a:rPr>
              <a:t>deberá</a:t>
            </a:r>
            <a:r>
              <a:rPr lang="es" sz="1100">
                <a:solidFill>
                  <a:schemeClr val="accent1"/>
                </a:solidFill>
                <a:latin typeface="Source Code Pro Medium"/>
                <a:ea typeface="Source Code Pro Medium"/>
                <a:cs typeface="Source Code Pro Medium"/>
                <a:sym typeface="Source Code Pro Medium"/>
              </a:rPr>
              <a:t> encontrar dos “interruptores” que </a:t>
            </a:r>
            <a:r>
              <a:rPr lang="es" sz="1100">
                <a:solidFill>
                  <a:schemeClr val="accent1"/>
                </a:solidFill>
                <a:latin typeface="Source Code Pro Medium"/>
                <a:ea typeface="Source Code Pro Medium"/>
                <a:cs typeface="Source Code Pro Medium"/>
                <a:sym typeface="Source Code Pro Medium"/>
              </a:rPr>
              <a:t>abrirán</a:t>
            </a:r>
            <a:r>
              <a:rPr lang="es" sz="1100">
                <a:solidFill>
                  <a:schemeClr val="accent1"/>
                </a:solidFill>
                <a:latin typeface="Source Code Pro Medium"/>
                <a:ea typeface="Source Code Pro Medium"/>
                <a:cs typeface="Source Code Pro Medium"/>
                <a:sym typeface="Source Code Pro Medium"/>
              </a:rPr>
              <a:t> la puerta de la Torre. Sam </a:t>
            </a:r>
            <a:r>
              <a:rPr lang="es" sz="1100">
                <a:solidFill>
                  <a:schemeClr val="accent1"/>
                </a:solidFill>
                <a:latin typeface="Source Code Pro Medium"/>
                <a:ea typeface="Source Code Pro Medium"/>
                <a:cs typeface="Source Code Pro Medium"/>
                <a:sym typeface="Source Code Pro Medium"/>
              </a:rPr>
              <a:t>encontrará</a:t>
            </a:r>
            <a:r>
              <a:rPr lang="es" sz="1100">
                <a:solidFill>
                  <a:schemeClr val="accent1"/>
                </a:solidFill>
                <a:latin typeface="Source Code Pro Medium"/>
                <a:ea typeface="Source Code Pro Medium"/>
                <a:cs typeface="Source Code Pro Medium"/>
                <a:sym typeface="Source Code Pro Medium"/>
              </a:rPr>
              <a:t> las dos tumbas que abren la Puerta de la Torre y </a:t>
            </a:r>
            <a:r>
              <a:rPr lang="es" sz="1100">
                <a:solidFill>
                  <a:schemeClr val="accent1"/>
                </a:solidFill>
                <a:latin typeface="Source Code Pro Medium"/>
                <a:ea typeface="Source Code Pro Medium"/>
                <a:cs typeface="Source Code Pro Medium"/>
                <a:sym typeface="Source Code Pro Medium"/>
              </a:rPr>
              <a:t>empezará</a:t>
            </a:r>
            <a:r>
              <a:rPr lang="es" sz="1100">
                <a:solidFill>
                  <a:schemeClr val="accent1"/>
                </a:solidFill>
                <a:latin typeface="Source Code Pro Medium"/>
                <a:ea typeface="Source Code Pro Medium"/>
                <a:cs typeface="Source Code Pro Medium"/>
                <a:sym typeface="Source Code Pro Medium"/>
              </a:rPr>
              <a:t> la </a:t>
            </a:r>
            <a:r>
              <a:rPr lang="es" sz="1100">
                <a:solidFill>
                  <a:schemeClr val="accent1"/>
                </a:solidFill>
                <a:latin typeface="Source Code Pro Medium"/>
                <a:ea typeface="Source Code Pro Medium"/>
                <a:cs typeface="Source Code Pro Medium"/>
                <a:sym typeface="Source Code Pro Medium"/>
              </a:rPr>
              <a:t>ascensión</a:t>
            </a:r>
            <a:r>
              <a:rPr lang="es" sz="1100">
                <a:solidFill>
                  <a:schemeClr val="accent1"/>
                </a:solidFill>
                <a:latin typeface="Source Code Pro Medium"/>
                <a:ea typeface="Source Code Pro Medium"/>
                <a:cs typeface="Source Code Pro Medium"/>
                <a:sym typeface="Source Code Pro Medium"/>
              </a:rPr>
              <a:t>. Una vez dentro de la Torre Sam </a:t>
            </a:r>
            <a:r>
              <a:rPr lang="es" sz="1100">
                <a:solidFill>
                  <a:schemeClr val="accent1"/>
                </a:solidFill>
                <a:latin typeface="Source Code Pro Medium"/>
                <a:ea typeface="Source Code Pro Medium"/>
                <a:cs typeface="Source Code Pro Medium"/>
                <a:sym typeface="Source Code Pro Medium"/>
              </a:rPr>
              <a:t>verá</a:t>
            </a:r>
            <a:r>
              <a:rPr lang="es" sz="1100">
                <a:solidFill>
                  <a:schemeClr val="accent1"/>
                </a:solidFill>
                <a:latin typeface="Source Code Pro Medium"/>
                <a:ea typeface="Source Code Pro Medium"/>
                <a:cs typeface="Source Code Pro Medium"/>
                <a:sym typeface="Source Code Pro Medium"/>
              </a:rPr>
              <a:t> como una nube de oscuridad empieza a acercarse por debajo de ella, eliminando todo ser vivo al que toca. Sam </a:t>
            </a:r>
            <a:r>
              <a:rPr lang="es" sz="1100">
                <a:solidFill>
                  <a:schemeClr val="accent1"/>
                </a:solidFill>
                <a:latin typeface="Source Code Pro Medium"/>
                <a:ea typeface="Source Code Pro Medium"/>
                <a:cs typeface="Source Code Pro Medium"/>
                <a:sym typeface="Source Code Pro Medium"/>
              </a:rPr>
              <a:t>tendrá</a:t>
            </a:r>
            <a:r>
              <a:rPr lang="es" sz="1100">
                <a:solidFill>
                  <a:schemeClr val="accent1"/>
                </a:solidFill>
                <a:latin typeface="Source Code Pro Medium"/>
                <a:ea typeface="Source Code Pro Medium"/>
                <a:cs typeface="Source Code Pro Medium"/>
                <a:sym typeface="Source Code Pro Medium"/>
              </a:rPr>
              <a:t> que escalar la torre a toda prisa para evitar la nube de oscuridad. Una vez en la cima entrara al templo que hay </a:t>
            </a:r>
            <a:r>
              <a:rPr lang="es" sz="1100">
                <a:solidFill>
                  <a:schemeClr val="accent1"/>
                </a:solidFill>
                <a:latin typeface="Source Code Pro Medium"/>
                <a:ea typeface="Source Code Pro Medium"/>
                <a:cs typeface="Source Code Pro Medium"/>
                <a:sym typeface="Source Code Pro Medium"/>
              </a:rPr>
              <a:t>allí</a:t>
            </a:r>
            <a:r>
              <a:rPr lang="es" sz="1100">
                <a:solidFill>
                  <a:schemeClr val="accent1"/>
                </a:solidFill>
                <a:latin typeface="Source Code Pro Medium"/>
                <a:ea typeface="Source Code Pro Medium"/>
                <a:cs typeface="Source Code Pro Medium"/>
                <a:sym typeface="Source Code Pro Medium"/>
              </a:rPr>
              <a:t> arriba y encontrara a las guardianas de la Piedra Chintamani, las gemelas Sol y Brisa. Una vez las derrotadas Sam tocara la Piedra Chintamani y recuperará un recuerdo[</a:t>
            </a:r>
            <a:r>
              <a:rPr i="1" lang="es" sz="1100">
                <a:solidFill>
                  <a:schemeClr val="accent1"/>
                </a:solidFill>
                <a:latin typeface="Source Code Pro Medium"/>
                <a:ea typeface="Source Code Pro Medium"/>
                <a:cs typeface="Source Code Pro Medium"/>
                <a:sym typeface="Source Code Pro Medium"/>
              </a:rPr>
              <a:t>Se ven todas las formas que ha tenido Sam mientras la rueda del Samsara gira de fondo</a:t>
            </a:r>
            <a:r>
              <a:rPr lang="es" sz="1100">
                <a:solidFill>
                  <a:schemeClr val="accent1"/>
                </a:solidFill>
                <a:latin typeface="Source Code Pro Medium"/>
                <a:ea typeface="Source Code Pro Medium"/>
                <a:cs typeface="Source Code Pro Medium"/>
                <a:sym typeface="Source Code Pro Medium"/>
              </a:rPr>
              <a:t>]. Como la vez anterior su cuerpo </a:t>
            </a:r>
            <a:r>
              <a:rPr lang="es" sz="1100">
                <a:solidFill>
                  <a:schemeClr val="accent1"/>
                </a:solidFill>
                <a:latin typeface="Source Code Pro Medium"/>
                <a:ea typeface="Source Code Pro Medium"/>
                <a:cs typeface="Source Code Pro Medium"/>
                <a:sym typeface="Source Code Pro Medium"/>
              </a:rPr>
              <a:t>morirá</a:t>
            </a:r>
            <a:r>
              <a:rPr lang="es" sz="1100">
                <a:solidFill>
                  <a:schemeClr val="accent1"/>
                </a:solidFill>
                <a:latin typeface="Source Code Pro Medium"/>
                <a:ea typeface="Source Code Pro Medium"/>
                <a:cs typeface="Source Code Pro Medium"/>
                <a:sym typeface="Source Code Pro Medium"/>
              </a:rPr>
              <a:t>.</a:t>
            </a:r>
            <a:endParaRPr sz="11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0" y="0"/>
            <a:ext cx="9144004" cy="5143500"/>
          </a:xfrm>
          <a:prstGeom prst="rect">
            <a:avLst/>
          </a:prstGeom>
          <a:noFill/>
          <a:ln>
            <a:noFill/>
          </a:ln>
        </p:spPr>
      </p:pic>
      <p:sp>
        <p:nvSpPr>
          <p:cNvPr id="118" name="Google Shape;118;p21"/>
          <p:cNvSpPr txBox="1"/>
          <p:nvPr>
            <p:ph type="title"/>
          </p:nvPr>
        </p:nvSpPr>
        <p:spPr>
          <a:xfrm>
            <a:off x="845100" y="5976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Shojumaru"/>
                <a:ea typeface="Shojumaru"/>
                <a:cs typeface="Shojumaru"/>
                <a:sym typeface="Shojumaru"/>
              </a:rPr>
              <a:t>Historia</a:t>
            </a:r>
            <a:endParaRPr sz="3000">
              <a:latin typeface="Shojumaru"/>
              <a:ea typeface="Shojumaru"/>
              <a:cs typeface="Shojumaru"/>
              <a:sym typeface="Shojumaru"/>
            </a:endParaRPr>
          </a:p>
        </p:txBody>
      </p:sp>
      <p:sp>
        <p:nvSpPr>
          <p:cNvPr id="119" name="Google Shape;119;p21"/>
          <p:cNvSpPr txBox="1"/>
          <p:nvPr>
            <p:ph idx="1" type="body"/>
          </p:nvPr>
        </p:nvSpPr>
        <p:spPr>
          <a:xfrm>
            <a:off x="743400" y="1228675"/>
            <a:ext cx="76434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100">
                <a:solidFill>
                  <a:schemeClr val="accent1"/>
                </a:solidFill>
              </a:rPr>
              <a:t>Mundo de los Dioses:</a:t>
            </a:r>
            <a:r>
              <a:rPr lang="es" sz="1100">
                <a:solidFill>
                  <a:schemeClr val="accent1"/>
                </a:solidFill>
                <a:latin typeface="Source Code Pro Medium"/>
                <a:ea typeface="Source Code Pro Medium"/>
                <a:cs typeface="Source Code Pro Medium"/>
                <a:sym typeface="Source Code Pro Medium"/>
              </a:rPr>
              <a:t> Sam se despierta al pie de unas escaleras y encuentra la última Piedra Chintamani, que revela todo el pasado de Sam [</a:t>
            </a:r>
            <a:r>
              <a:rPr i="1" lang="es" sz="1100">
                <a:solidFill>
                  <a:schemeClr val="accent1"/>
                </a:solidFill>
                <a:latin typeface="Source Code Pro Medium"/>
                <a:ea typeface="Source Code Pro Medium"/>
                <a:cs typeface="Source Code Pro Medium"/>
                <a:sym typeface="Source Code Pro Medium"/>
              </a:rPr>
              <a:t>Vemos a </a:t>
            </a:r>
            <a:r>
              <a:rPr i="1" lang="es" sz="1100">
                <a:solidFill>
                  <a:schemeClr val="accent1"/>
                </a:solidFill>
                <a:latin typeface="Source Code Pro Medium"/>
                <a:ea typeface="Source Code Pro Medium"/>
                <a:cs typeface="Source Code Pro Medium"/>
                <a:sym typeface="Source Code Pro Medium"/>
              </a:rPr>
              <a:t>quien atacó a Sam, ahora se ve a Buda claramente, apoderándose del trono de Sam, después vemos como Sam mata a Buda y Sube al Trono, luego Buda mata a Sam… Todo esto mientras la rueda del Samsara gira de fondo</a:t>
            </a:r>
            <a:r>
              <a:rPr lang="es" sz="1100">
                <a:solidFill>
                  <a:schemeClr val="accent1"/>
                </a:solidFill>
                <a:latin typeface="Source Code Pro Medium"/>
                <a:ea typeface="Source Code Pro Medium"/>
                <a:cs typeface="Source Code Pro Medium"/>
                <a:sym typeface="Source Code Pro Medium"/>
              </a:rPr>
              <a:t>]. Sam sube la escalera para encontrarse a Brudah, que revela que también era A’Dhub y que en realidad es Buda el dios que </a:t>
            </a:r>
            <a:r>
              <a:rPr lang="es" sz="1100">
                <a:solidFill>
                  <a:schemeClr val="accent1"/>
                </a:solidFill>
                <a:latin typeface="Source Code Pro Medium"/>
                <a:ea typeface="Source Code Pro Medium"/>
                <a:cs typeface="Source Code Pro Medium"/>
                <a:sym typeface="Source Code Pro Medium"/>
              </a:rPr>
              <a:t>desterró</a:t>
            </a:r>
            <a:r>
              <a:rPr lang="es" sz="1100">
                <a:solidFill>
                  <a:schemeClr val="accent1"/>
                </a:solidFill>
                <a:latin typeface="Source Code Pro Medium"/>
                <a:ea typeface="Source Code Pro Medium"/>
                <a:cs typeface="Source Code Pro Medium"/>
                <a:sym typeface="Source Code Pro Medium"/>
              </a:rPr>
              <a:t> a Sam. Buda felicita a Sam por llegar hasta él y le dice que para volver a aceptar a Sam como Diosa de la Guerra </a:t>
            </a:r>
            <a:r>
              <a:rPr lang="es" sz="1100">
                <a:solidFill>
                  <a:schemeClr val="accent1"/>
                </a:solidFill>
                <a:latin typeface="Source Code Pro Medium"/>
                <a:ea typeface="Source Code Pro Medium"/>
                <a:cs typeface="Source Code Pro Medium"/>
                <a:sym typeface="Source Code Pro Medium"/>
              </a:rPr>
              <a:t>tendrá</a:t>
            </a:r>
            <a:r>
              <a:rPr lang="es" sz="1100">
                <a:solidFill>
                  <a:schemeClr val="accent1"/>
                </a:solidFill>
                <a:latin typeface="Source Code Pro Medium"/>
                <a:ea typeface="Source Code Pro Medium"/>
                <a:cs typeface="Source Code Pro Medium"/>
                <a:sym typeface="Source Code Pro Medium"/>
              </a:rPr>
              <a:t> que </a:t>
            </a:r>
            <a:r>
              <a:rPr lang="es" sz="1100">
                <a:solidFill>
                  <a:schemeClr val="accent1"/>
                </a:solidFill>
                <a:latin typeface="Source Code Pro Medium"/>
                <a:ea typeface="Source Code Pro Medium"/>
                <a:cs typeface="Source Code Pro Medium"/>
                <a:sym typeface="Source Code Pro Medium"/>
              </a:rPr>
              <a:t>derrotarlo</a:t>
            </a:r>
            <a:r>
              <a:rPr lang="es" sz="1100">
                <a:solidFill>
                  <a:schemeClr val="accent1"/>
                </a:solidFill>
                <a:latin typeface="Source Code Pro Medium"/>
                <a:ea typeface="Source Code Pro Medium"/>
                <a:cs typeface="Source Code Pro Medium"/>
                <a:sym typeface="Source Code Pro Medium"/>
              </a:rPr>
              <a:t> en combate, cosa que solo </a:t>
            </a:r>
            <a:r>
              <a:rPr lang="es" sz="1100">
                <a:solidFill>
                  <a:schemeClr val="accent1"/>
                </a:solidFill>
                <a:latin typeface="Source Code Pro Medium"/>
                <a:ea typeface="Source Code Pro Medium"/>
                <a:cs typeface="Source Code Pro Medium"/>
                <a:sym typeface="Source Code Pro Medium"/>
              </a:rPr>
              <a:t>será</a:t>
            </a:r>
            <a:r>
              <a:rPr lang="es" sz="1100">
                <a:solidFill>
                  <a:schemeClr val="accent1"/>
                </a:solidFill>
                <a:latin typeface="Source Code Pro Medium"/>
                <a:ea typeface="Source Code Pro Medium"/>
                <a:cs typeface="Source Code Pro Medium"/>
                <a:sym typeface="Source Code Pro Medium"/>
              </a:rPr>
              <a:t> posible si se está en paz con uno mismo y no se alberga odio en el interior. Cuando Sam logra derrotar a Buda, tendra una eleccion: perdonar a Buda y reinar juntos o castigarlo. </a:t>
            </a:r>
            <a:endParaRPr sz="1100">
              <a:solidFill>
                <a:schemeClr val="accent1"/>
              </a:solidFill>
              <a:latin typeface="Source Code Pro Medium"/>
              <a:ea typeface="Source Code Pro Medium"/>
              <a:cs typeface="Source Code Pro Medium"/>
              <a:sym typeface="Source Code Pro Medium"/>
            </a:endParaRPr>
          </a:p>
          <a:p>
            <a:pPr indent="-298450" lvl="0" marL="457200" rtl="0" algn="just">
              <a:spcBef>
                <a:spcPts val="0"/>
              </a:spcBef>
              <a:spcAft>
                <a:spcPts val="0"/>
              </a:spcAft>
              <a:buClr>
                <a:schemeClr val="accent1"/>
              </a:buClr>
              <a:buSzPts val="1100"/>
              <a:buFont typeface="Source Code Pro Medium"/>
              <a:buChar char="●"/>
            </a:pPr>
            <a:r>
              <a:rPr lang="es" sz="1100">
                <a:solidFill>
                  <a:schemeClr val="accent1"/>
                </a:solidFill>
                <a:latin typeface="Source Code Pro Medium"/>
                <a:ea typeface="Source Code Pro Medium"/>
                <a:cs typeface="Source Code Pro Medium"/>
                <a:sym typeface="Source Code Pro Medium"/>
              </a:rPr>
              <a:t>Si el jugador elige perdonar a Buda, Sam </a:t>
            </a:r>
            <a:r>
              <a:rPr lang="es" sz="1100">
                <a:solidFill>
                  <a:schemeClr val="accent1"/>
                </a:solidFill>
                <a:latin typeface="Source Code Pro Medium"/>
                <a:ea typeface="Source Code Pro Medium"/>
                <a:cs typeface="Source Code Pro Medium"/>
                <a:sym typeface="Source Code Pro Medium"/>
              </a:rPr>
              <a:t>volverá</a:t>
            </a:r>
            <a:r>
              <a:rPr lang="es" sz="1100">
                <a:solidFill>
                  <a:schemeClr val="accent1"/>
                </a:solidFill>
                <a:latin typeface="Source Code Pro Medium"/>
                <a:ea typeface="Source Code Pro Medium"/>
                <a:cs typeface="Source Code Pro Medium"/>
                <a:sym typeface="Source Code Pro Medium"/>
              </a:rPr>
              <a:t> a ser aceptada como Diosa de la Guerra y el ciclo se </a:t>
            </a:r>
            <a:r>
              <a:rPr lang="es" sz="1100">
                <a:solidFill>
                  <a:schemeClr val="accent1"/>
                </a:solidFill>
                <a:latin typeface="Source Code Pro Medium"/>
                <a:ea typeface="Source Code Pro Medium"/>
                <a:cs typeface="Source Code Pro Medium"/>
                <a:sym typeface="Source Code Pro Medium"/>
              </a:rPr>
              <a:t>romperá</a:t>
            </a:r>
            <a:r>
              <a:rPr lang="es" sz="1100">
                <a:solidFill>
                  <a:schemeClr val="accent1"/>
                </a:solidFill>
                <a:latin typeface="Source Code Pro Medium"/>
                <a:ea typeface="Source Code Pro Medium"/>
                <a:cs typeface="Source Code Pro Medium"/>
                <a:sym typeface="Source Code Pro Medium"/>
              </a:rPr>
              <a:t>. El juego </a:t>
            </a:r>
            <a:r>
              <a:rPr lang="es" sz="1100">
                <a:solidFill>
                  <a:schemeClr val="accent1"/>
                </a:solidFill>
                <a:latin typeface="Source Code Pro Medium"/>
                <a:ea typeface="Source Code Pro Medium"/>
                <a:cs typeface="Source Code Pro Medium"/>
                <a:sym typeface="Source Code Pro Medium"/>
              </a:rPr>
              <a:t>terminará</a:t>
            </a:r>
            <a:r>
              <a:rPr lang="es" sz="1100">
                <a:solidFill>
                  <a:schemeClr val="accent1"/>
                </a:solidFill>
                <a:latin typeface="Source Code Pro Medium"/>
                <a:ea typeface="Source Code Pro Medium"/>
                <a:cs typeface="Source Code Pro Medium"/>
                <a:sym typeface="Source Code Pro Medium"/>
              </a:rPr>
              <a:t> con una </a:t>
            </a:r>
            <a:r>
              <a:rPr lang="es" sz="1100">
                <a:solidFill>
                  <a:schemeClr val="accent1"/>
                </a:solidFill>
                <a:latin typeface="Source Code Pro Medium"/>
                <a:ea typeface="Source Code Pro Medium"/>
                <a:cs typeface="Source Code Pro Medium"/>
                <a:sym typeface="Source Code Pro Medium"/>
              </a:rPr>
              <a:t>cinemática</a:t>
            </a:r>
            <a:r>
              <a:rPr lang="es" sz="1100">
                <a:solidFill>
                  <a:schemeClr val="accent1"/>
                </a:solidFill>
                <a:latin typeface="Source Code Pro Medium"/>
                <a:ea typeface="Source Code Pro Medium"/>
                <a:cs typeface="Source Code Pro Medium"/>
                <a:sym typeface="Source Code Pro Medium"/>
              </a:rPr>
              <a:t> donde Sam y Buda </a:t>
            </a:r>
            <a:r>
              <a:rPr lang="es" sz="1100">
                <a:solidFill>
                  <a:schemeClr val="accent1"/>
                </a:solidFill>
                <a:latin typeface="Source Code Pro Medium"/>
                <a:ea typeface="Source Code Pro Medium"/>
                <a:cs typeface="Source Code Pro Medium"/>
                <a:sym typeface="Source Code Pro Medium"/>
              </a:rPr>
              <a:t>están</a:t>
            </a:r>
            <a:r>
              <a:rPr lang="es" sz="1100">
                <a:solidFill>
                  <a:schemeClr val="accent1"/>
                </a:solidFill>
                <a:latin typeface="Source Code Pro Medium"/>
                <a:ea typeface="Source Code Pro Medium"/>
                <a:cs typeface="Source Code Pro Medium"/>
                <a:sym typeface="Source Code Pro Medium"/>
              </a:rPr>
              <a:t> sentados en tronos gobernando los mundos.</a:t>
            </a:r>
            <a:endParaRPr sz="1100">
              <a:solidFill>
                <a:schemeClr val="accent1"/>
              </a:solidFill>
              <a:latin typeface="Source Code Pro Medium"/>
              <a:ea typeface="Source Code Pro Medium"/>
              <a:cs typeface="Source Code Pro Medium"/>
              <a:sym typeface="Source Code Pro Medium"/>
            </a:endParaRPr>
          </a:p>
          <a:p>
            <a:pPr indent="-298450" lvl="0" marL="457200" rtl="0" algn="just">
              <a:spcBef>
                <a:spcPts val="0"/>
              </a:spcBef>
              <a:spcAft>
                <a:spcPts val="0"/>
              </a:spcAft>
              <a:buClr>
                <a:schemeClr val="accent1"/>
              </a:buClr>
              <a:buSzPts val="1100"/>
              <a:buFont typeface="Source Code Pro Medium"/>
              <a:buChar char="●"/>
            </a:pPr>
            <a:r>
              <a:rPr lang="es" sz="1100">
                <a:solidFill>
                  <a:schemeClr val="accent1"/>
                </a:solidFill>
                <a:latin typeface="Source Code Pro Medium"/>
                <a:ea typeface="Source Code Pro Medium"/>
                <a:cs typeface="Source Code Pro Medium"/>
                <a:sym typeface="Source Code Pro Medium"/>
              </a:rPr>
              <a:t>Si el jugador elige castigar a Buda, Sam lo matara y se </a:t>
            </a:r>
            <a:r>
              <a:rPr lang="es" sz="1100">
                <a:solidFill>
                  <a:schemeClr val="accent1"/>
                </a:solidFill>
                <a:latin typeface="Source Code Pro Medium"/>
                <a:ea typeface="Source Code Pro Medium"/>
                <a:cs typeface="Source Code Pro Medium"/>
                <a:sym typeface="Source Code Pro Medium"/>
              </a:rPr>
              <a:t>convertirá</a:t>
            </a:r>
            <a:r>
              <a:rPr lang="es" sz="1100">
                <a:solidFill>
                  <a:schemeClr val="accent1"/>
                </a:solidFill>
                <a:latin typeface="Source Code Pro Medium"/>
                <a:ea typeface="Source Code Pro Medium"/>
                <a:cs typeface="Source Code Pro Medium"/>
                <a:sym typeface="Source Code Pro Medium"/>
              </a:rPr>
              <a:t> en la gobernante de los mundos. El juego </a:t>
            </a:r>
            <a:r>
              <a:rPr lang="es" sz="1100">
                <a:solidFill>
                  <a:schemeClr val="accent1"/>
                </a:solidFill>
                <a:latin typeface="Source Code Pro Medium"/>
                <a:ea typeface="Source Code Pro Medium"/>
                <a:cs typeface="Source Code Pro Medium"/>
                <a:sym typeface="Source Code Pro Medium"/>
              </a:rPr>
              <a:t>terminará</a:t>
            </a:r>
            <a:r>
              <a:rPr lang="es" sz="1100">
                <a:solidFill>
                  <a:schemeClr val="accent1"/>
                </a:solidFill>
                <a:latin typeface="Source Code Pro Medium"/>
                <a:ea typeface="Source Code Pro Medium"/>
                <a:cs typeface="Source Code Pro Medium"/>
                <a:sym typeface="Source Code Pro Medium"/>
              </a:rPr>
              <a:t> con una </a:t>
            </a:r>
            <a:r>
              <a:rPr lang="es" sz="1100">
                <a:solidFill>
                  <a:schemeClr val="accent1"/>
                </a:solidFill>
                <a:latin typeface="Source Code Pro Medium"/>
                <a:ea typeface="Source Code Pro Medium"/>
                <a:cs typeface="Source Code Pro Medium"/>
                <a:sym typeface="Source Code Pro Medium"/>
              </a:rPr>
              <a:t>cinemática</a:t>
            </a:r>
            <a:r>
              <a:rPr lang="es" sz="1100">
                <a:solidFill>
                  <a:schemeClr val="accent1"/>
                </a:solidFill>
                <a:latin typeface="Source Code Pro Medium"/>
                <a:ea typeface="Source Code Pro Medium"/>
                <a:cs typeface="Source Code Pro Medium"/>
                <a:sym typeface="Source Code Pro Medium"/>
              </a:rPr>
              <a:t> donde se </a:t>
            </a:r>
            <a:r>
              <a:rPr lang="es" sz="1100">
                <a:solidFill>
                  <a:schemeClr val="accent1"/>
                </a:solidFill>
                <a:latin typeface="Source Code Pro Medium"/>
                <a:ea typeface="Source Code Pro Medium"/>
                <a:cs typeface="Source Code Pro Medium"/>
                <a:sym typeface="Source Code Pro Medium"/>
              </a:rPr>
              <a:t>verá</a:t>
            </a:r>
            <a:r>
              <a:rPr lang="es" sz="1100">
                <a:solidFill>
                  <a:schemeClr val="accent1"/>
                </a:solidFill>
                <a:latin typeface="Source Code Pro Medium"/>
                <a:ea typeface="Source Code Pro Medium"/>
                <a:cs typeface="Source Code Pro Medium"/>
                <a:sym typeface="Source Code Pro Medium"/>
              </a:rPr>
              <a:t> a Buda despertando en el inicio del juego y el ciclo </a:t>
            </a:r>
            <a:r>
              <a:rPr lang="es" sz="1100">
                <a:solidFill>
                  <a:schemeClr val="accent1"/>
                </a:solidFill>
                <a:latin typeface="Source Code Pro Medium"/>
                <a:ea typeface="Source Code Pro Medium"/>
                <a:cs typeface="Source Code Pro Medium"/>
                <a:sym typeface="Source Code Pro Medium"/>
              </a:rPr>
              <a:t>continuará</a:t>
            </a:r>
            <a:r>
              <a:rPr lang="es" sz="1100">
                <a:solidFill>
                  <a:schemeClr val="accent1"/>
                </a:solidFill>
                <a:latin typeface="Source Code Pro Medium"/>
                <a:ea typeface="Source Code Pro Medium"/>
                <a:cs typeface="Source Code Pro Medium"/>
                <a:sym typeface="Source Code Pro Medium"/>
              </a:rPr>
              <a:t>.</a:t>
            </a:r>
            <a:endParaRPr sz="1100">
              <a:solidFill>
                <a:schemeClr val="accent1"/>
              </a:solidFill>
              <a:latin typeface="Source Code Pro Medium"/>
              <a:ea typeface="Source Code Pro Medium"/>
              <a:cs typeface="Source Code Pro Medium"/>
              <a:sym typeface="Source Code Pro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